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293" r:id="rId3"/>
    <p:sldId id="296" r:id="rId4"/>
    <p:sldId id="299" r:id="rId5"/>
    <p:sldId id="295" r:id="rId6"/>
    <p:sldId id="257" r:id="rId7"/>
    <p:sldId id="259" r:id="rId8"/>
    <p:sldId id="258" r:id="rId9"/>
    <p:sldId id="260" r:id="rId10"/>
    <p:sldId id="262" r:id="rId11"/>
    <p:sldId id="264" r:id="rId12"/>
    <p:sldId id="265" r:id="rId13"/>
    <p:sldId id="273" r:id="rId14"/>
    <p:sldId id="272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63" r:id="rId23"/>
    <p:sldId id="266" r:id="rId24"/>
    <p:sldId id="267" r:id="rId25"/>
    <p:sldId id="269" r:id="rId26"/>
    <p:sldId id="270" r:id="rId27"/>
    <p:sldId id="271" r:id="rId28"/>
    <p:sldId id="286" r:id="rId29"/>
    <p:sldId id="288" r:id="rId30"/>
    <p:sldId id="290" r:id="rId31"/>
    <p:sldId id="291" r:id="rId32"/>
    <p:sldId id="298" r:id="rId33"/>
    <p:sldId id="281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80" autoAdjust="0"/>
    <p:restoredTop sz="94660"/>
  </p:normalViewPr>
  <p:slideViewPr>
    <p:cSldViewPr snapToGrid="0">
      <p:cViewPr varScale="1">
        <p:scale>
          <a:sx n="84" d="100"/>
          <a:sy n="84" d="100"/>
        </p:scale>
        <p:origin x="145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B94263-AF46-4B9D-8ED3-4442392B9054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391D30-351C-4FE2-9D9E-87C551480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097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375DE-B51B-4602-9037-0BE00057E8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311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4" y="8685214"/>
            <a:ext cx="2971800" cy="458787"/>
          </a:xfrm>
          <a:prstGeom prst="rect">
            <a:avLst/>
          </a:prstGeom>
        </p:spPr>
        <p:txBody>
          <a:bodyPr/>
          <a:lstStyle/>
          <a:p>
            <a:fld id="{24530B81-5F24-4832-8D6E-CC9A1FE006A5}" type="slidenum">
              <a:rPr lang="en-US" smtClean="0">
                <a:solidFill>
                  <a:prstClr val="black"/>
                </a:solidFill>
                <a:latin typeface="Calibri" panose="020F0502020204030204"/>
              </a:rPr>
              <a:pPr/>
              <a:t>9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2269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1200" dirty="0" err="1" smtClean="0">
                <a:latin typeface="Trebuchet MS" pitchFamily="34" charset="0"/>
              </a:rPr>
              <a:t>Ingat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bahwa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dengan</a:t>
            </a:r>
            <a:r>
              <a:rPr lang="en-US" sz="1200" dirty="0" smtClean="0">
                <a:latin typeface="Trebuchet MS" pitchFamily="34" charset="0"/>
              </a:rPr>
              <a:t> model yang </a:t>
            </a:r>
            <a:r>
              <a:rPr lang="en-US" sz="1200" dirty="0" err="1" smtClean="0">
                <a:latin typeface="Trebuchet MS" pitchFamily="34" charset="0"/>
              </a:rPr>
              <a:t>kita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peroleh</a:t>
            </a:r>
            <a:r>
              <a:rPr lang="en-US" sz="1200" dirty="0" smtClean="0">
                <a:latin typeface="Trebuchet MS" pitchFamily="34" charset="0"/>
              </a:rPr>
              <a:t>, </a:t>
            </a:r>
            <a:r>
              <a:rPr lang="en-US" sz="1200" dirty="0" err="1" smtClean="0">
                <a:latin typeface="Trebuchet MS" pitchFamily="34" charset="0"/>
              </a:rPr>
              <a:t>kita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dapat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memasukkan</a:t>
            </a:r>
            <a:r>
              <a:rPr lang="en-US" sz="1200" dirty="0" smtClean="0">
                <a:latin typeface="Trebuchet MS" pitchFamily="34" charset="0"/>
              </a:rPr>
              <a:t> data </a:t>
            </a:r>
            <a:r>
              <a:rPr lang="en-US" sz="1200" dirty="0" err="1" smtClean="0">
                <a:latin typeface="Trebuchet MS" pitchFamily="34" charset="0"/>
              </a:rPr>
              <a:t>nilai-nilai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variabel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penjelas</a:t>
            </a:r>
            <a:r>
              <a:rPr lang="en-US" sz="1200" dirty="0" smtClean="0">
                <a:latin typeface="Trebuchet MS" pitchFamily="34" charset="0"/>
              </a:rPr>
              <a:t> yang </a:t>
            </a:r>
            <a:r>
              <a:rPr lang="en-US" sz="1200" dirty="0" err="1" smtClean="0">
                <a:latin typeface="Trebuchet MS" pitchFamily="34" charset="0"/>
              </a:rPr>
              <a:t>kita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miliki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untuk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memperoleh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dugaan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peluang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masing-masing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individu</a:t>
            </a:r>
            <a:r>
              <a:rPr lang="en-US" sz="1200" dirty="0" smtClean="0">
                <a:latin typeface="Trebuchet MS" pitchFamily="34" charset="0"/>
              </a:rPr>
              <a:t>.  </a:t>
            </a:r>
            <a:r>
              <a:rPr lang="en-US" sz="1200" dirty="0" err="1" smtClean="0">
                <a:latin typeface="Trebuchet MS" pitchFamily="34" charset="0"/>
              </a:rPr>
              <a:t>Dengan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prediksi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peluang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tersebut</a:t>
            </a:r>
            <a:r>
              <a:rPr lang="en-US" sz="1200" dirty="0" smtClean="0">
                <a:latin typeface="Trebuchet MS" pitchFamily="34" charset="0"/>
              </a:rPr>
              <a:t>, </a:t>
            </a:r>
            <a:r>
              <a:rPr lang="en-US" sz="1200" dirty="0" err="1" smtClean="0">
                <a:latin typeface="Trebuchet MS" pitchFamily="34" charset="0"/>
              </a:rPr>
              <a:t>kita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dapat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mengelompokkan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apakah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dia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diprediksi</a:t>
            </a:r>
            <a:r>
              <a:rPr lang="en-US" sz="1200" dirty="0" smtClean="0">
                <a:latin typeface="Trebuchet MS" pitchFamily="34" charset="0"/>
              </a:rPr>
              <a:t> YES (</a:t>
            </a:r>
            <a:r>
              <a:rPr lang="en-US" sz="1200" dirty="0" err="1" smtClean="0">
                <a:latin typeface="Trebuchet MS" pitchFamily="34" charset="0"/>
              </a:rPr>
              <a:t>bernilai</a:t>
            </a:r>
            <a:r>
              <a:rPr lang="en-US" sz="1200" dirty="0" smtClean="0">
                <a:latin typeface="Trebuchet MS" pitchFamily="34" charset="0"/>
              </a:rPr>
              <a:t> 1) </a:t>
            </a:r>
            <a:r>
              <a:rPr lang="en-US" sz="1200" dirty="0" err="1" smtClean="0">
                <a:latin typeface="Trebuchet MS" pitchFamily="34" charset="0"/>
              </a:rPr>
              <a:t>atau</a:t>
            </a:r>
            <a:r>
              <a:rPr lang="en-US" sz="1200" dirty="0" smtClean="0">
                <a:latin typeface="Trebuchet MS" pitchFamily="34" charset="0"/>
              </a:rPr>
              <a:t> NO (</a:t>
            </a:r>
            <a:r>
              <a:rPr lang="en-US" sz="1200" dirty="0" err="1" smtClean="0">
                <a:latin typeface="Trebuchet MS" pitchFamily="34" charset="0"/>
              </a:rPr>
              <a:t>bernilai</a:t>
            </a:r>
            <a:r>
              <a:rPr lang="en-US" sz="1200" dirty="0" smtClean="0">
                <a:latin typeface="Trebuchet MS" pitchFamily="34" charset="0"/>
              </a:rPr>
              <a:t> 0).  </a:t>
            </a:r>
            <a:r>
              <a:rPr lang="en-US" sz="1200" dirty="0" err="1" smtClean="0">
                <a:latin typeface="Trebuchet MS" pitchFamily="34" charset="0"/>
              </a:rPr>
              <a:t>Selanjutnya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bisa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kita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bandingkan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dengan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nilai</a:t>
            </a:r>
            <a:r>
              <a:rPr lang="en-US" sz="1200" dirty="0" smtClean="0">
                <a:latin typeface="Trebuchet MS" pitchFamily="34" charset="0"/>
              </a:rPr>
              <a:t> yang </a:t>
            </a:r>
            <a:r>
              <a:rPr lang="en-US" sz="1200" dirty="0" err="1" smtClean="0">
                <a:latin typeface="Trebuchet MS" pitchFamily="34" charset="0"/>
              </a:rPr>
              <a:t>sebenarnya</a:t>
            </a:r>
            <a:r>
              <a:rPr lang="en-US" sz="1200" dirty="0" smtClean="0">
                <a:latin typeface="Trebuchet MS" pitchFamily="34" charset="0"/>
              </a:rPr>
              <a:t> (</a:t>
            </a:r>
            <a:r>
              <a:rPr lang="en-US" sz="1200" dirty="0" err="1" smtClean="0">
                <a:latin typeface="Trebuchet MS" pitchFamily="34" charset="0"/>
              </a:rPr>
              <a:t>aktual</a:t>
            </a:r>
            <a:r>
              <a:rPr lang="en-US" sz="1200" dirty="0" smtClean="0">
                <a:latin typeface="Trebuchet MS" pitchFamily="34" charset="0"/>
              </a:rPr>
              <a:t>)</a:t>
            </a:r>
          </a:p>
          <a:p>
            <a:endParaRPr lang="en-US" sz="1200" dirty="0" smtClean="0">
              <a:latin typeface="Trebuchet MS" pitchFamily="34" charset="0"/>
            </a:endParaRPr>
          </a:p>
          <a:p>
            <a:r>
              <a:rPr lang="en-US" sz="1200" dirty="0" err="1" smtClean="0">
                <a:latin typeface="Trebuchet MS" pitchFamily="34" charset="0"/>
              </a:rPr>
              <a:t>Teknik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sederhana</a:t>
            </a:r>
            <a:r>
              <a:rPr lang="en-US" sz="1200" dirty="0" smtClean="0">
                <a:latin typeface="Trebuchet MS" pitchFamily="34" charset="0"/>
              </a:rPr>
              <a:t> yang </a:t>
            </a:r>
            <a:r>
              <a:rPr lang="en-US" sz="1200" dirty="0" err="1" smtClean="0">
                <a:latin typeface="Trebuchet MS" pitchFamily="34" charset="0"/>
              </a:rPr>
              <a:t>dapat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dilakukan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untuk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menentukan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tingkat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kebaikan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pendugaan</a:t>
            </a:r>
            <a:r>
              <a:rPr lang="en-US" sz="1200" dirty="0" smtClean="0">
                <a:latin typeface="Trebuchet MS" pitchFamily="34" charset="0"/>
              </a:rPr>
              <a:t>/</a:t>
            </a:r>
            <a:r>
              <a:rPr lang="en-US" sz="1200" dirty="0" err="1" smtClean="0">
                <a:latin typeface="Trebuchet MS" pitchFamily="34" charset="0"/>
              </a:rPr>
              <a:t>prediksi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dari</a:t>
            </a:r>
            <a:r>
              <a:rPr lang="en-US" sz="1200" dirty="0" smtClean="0">
                <a:latin typeface="Trebuchet MS" pitchFamily="34" charset="0"/>
              </a:rPr>
              <a:t> model yang </a:t>
            </a:r>
            <a:r>
              <a:rPr lang="en-US" sz="1200" dirty="0" err="1" smtClean="0">
                <a:latin typeface="Trebuchet MS" pitchFamily="34" charset="0"/>
              </a:rPr>
              <a:t>kita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miliki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adalah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menggunakan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tabel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klasifikasi</a:t>
            </a:r>
            <a:r>
              <a:rPr lang="en-US" sz="1200" dirty="0" smtClean="0">
                <a:latin typeface="Trebuchet MS" pitchFamily="34" charset="0"/>
              </a:rPr>
              <a:t>.  </a:t>
            </a:r>
            <a:r>
              <a:rPr lang="en-US" sz="1200" dirty="0" err="1" smtClean="0">
                <a:latin typeface="Trebuchet MS" pitchFamily="34" charset="0"/>
              </a:rPr>
              <a:t>Tabel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ini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merupakan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tabel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frekuensi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dua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arah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antara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nilai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kategori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aktual</a:t>
            </a:r>
            <a:r>
              <a:rPr lang="en-US" sz="1200" dirty="0" smtClean="0">
                <a:latin typeface="Trebuchet MS" pitchFamily="34" charset="0"/>
              </a:rPr>
              <a:t> data </a:t>
            </a:r>
            <a:r>
              <a:rPr lang="en-US" sz="1200" dirty="0" err="1" smtClean="0">
                <a:latin typeface="Trebuchet MS" pitchFamily="34" charset="0"/>
              </a:rPr>
              <a:t>dengan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kategori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prediksinya</a:t>
            </a:r>
            <a:r>
              <a:rPr lang="en-US" sz="1200" dirty="0" smtClean="0">
                <a:latin typeface="Trebuchet MS" pitchFamily="34" charset="0"/>
              </a:rPr>
              <a:t>.  </a:t>
            </a:r>
            <a:r>
              <a:rPr lang="en-US" sz="1200" dirty="0" err="1" smtClean="0">
                <a:latin typeface="Trebuchet MS" pitchFamily="34" charset="0"/>
              </a:rPr>
              <a:t>Pada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gambar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tabel</a:t>
            </a:r>
            <a:r>
              <a:rPr lang="en-US" sz="1200" dirty="0" smtClean="0">
                <a:latin typeface="Trebuchet MS" pitchFamily="34" charset="0"/>
              </a:rPr>
              <a:t> di slide, </a:t>
            </a:r>
            <a:r>
              <a:rPr lang="en-US" sz="1200" dirty="0" err="1" smtClean="0">
                <a:latin typeface="Trebuchet MS" pitchFamily="34" charset="0"/>
              </a:rPr>
              <a:t>tentu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kita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menginginkan</a:t>
            </a:r>
            <a:r>
              <a:rPr lang="en-US" sz="1200" dirty="0" smtClean="0">
                <a:latin typeface="Trebuchet MS" pitchFamily="34" charset="0"/>
              </a:rPr>
              <a:t> model yang </a:t>
            </a:r>
            <a:r>
              <a:rPr lang="en-US" sz="1200" dirty="0" err="1" smtClean="0">
                <a:latin typeface="Trebuchet MS" pitchFamily="34" charset="0"/>
              </a:rPr>
              <a:t>memiliki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proporsi</a:t>
            </a:r>
            <a:r>
              <a:rPr lang="en-US" sz="1200" dirty="0" smtClean="0">
                <a:latin typeface="Trebuchet MS" pitchFamily="34" charset="0"/>
              </a:rPr>
              <a:t> yang </a:t>
            </a:r>
            <a:r>
              <a:rPr lang="en-US" sz="1200" dirty="0" err="1" smtClean="0">
                <a:latin typeface="Trebuchet MS" pitchFamily="34" charset="0"/>
              </a:rPr>
              <a:t>benar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sangat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tinggi</a:t>
            </a:r>
            <a:r>
              <a:rPr lang="en-US" sz="1200" dirty="0" smtClean="0">
                <a:latin typeface="Trebuchet MS" pitchFamily="34" charset="0"/>
              </a:rPr>
              <a:t>.</a:t>
            </a:r>
          </a:p>
          <a:p>
            <a:endParaRPr lang="en-US" sz="1200" dirty="0" smtClean="0">
              <a:latin typeface="Trebuchet MS" pitchFamily="34" charset="0"/>
            </a:endParaRPr>
          </a:p>
          <a:p>
            <a:r>
              <a:rPr lang="en-US" sz="1200" dirty="0" err="1" smtClean="0">
                <a:latin typeface="Trebuchet MS" pitchFamily="34" charset="0"/>
              </a:rPr>
              <a:t>Jika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ada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dua</a:t>
            </a:r>
            <a:r>
              <a:rPr lang="en-US" sz="1200" dirty="0" smtClean="0">
                <a:latin typeface="Trebuchet MS" pitchFamily="34" charset="0"/>
              </a:rPr>
              <a:t> model, </a:t>
            </a:r>
            <a:r>
              <a:rPr lang="en-US" sz="1200" dirty="0" err="1" smtClean="0">
                <a:latin typeface="Trebuchet MS" pitchFamily="34" charset="0"/>
              </a:rPr>
              <a:t>kita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dapat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menghitung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tingkat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ketepatan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masing-masing</a:t>
            </a:r>
            <a:r>
              <a:rPr lang="en-US" sz="1200" dirty="0" smtClean="0">
                <a:latin typeface="Trebuchet MS" pitchFamily="34" charset="0"/>
              </a:rPr>
              <a:t> model.</a:t>
            </a:r>
          </a:p>
          <a:p>
            <a:endParaRPr lang="en-US" sz="1200" dirty="0" smtClean="0">
              <a:latin typeface="Trebuchet MS" pitchFamily="34" charset="0"/>
            </a:endParaRPr>
          </a:p>
          <a:p>
            <a:r>
              <a:rPr lang="en-US" sz="1200" dirty="0" err="1" smtClean="0">
                <a:latin typeface="Trebuchet MS" pitchFamily="34" charset="0"/>
              </a:rPr>
              <a:t>Kembali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ke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tabel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klasifikasi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dan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perhatikan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definisi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berikut</a:t>
            </a:r>
            <a:r>
              <a:rPr lang="en-US" sz="1200" dirty="0" smtClean="0">
                <a:latin typeface="Trebuchet MS" pitchFamily="34" charset="0"/>
              </a:rPr>
              <a:t>:</a:t>
            </a:r>
          </a:p>
          <a:p>
            <a:r>
              <a:rPr lang="en-US" sz="1200" dirty="0" smtClean="0">
                <a:latin typeface="Trebuchet MS" pitchFamily="34" charset="0"/>
              </a:rPr>
              <a:t>TRUE POSITIVE </a:t>
            </a:r>
            <a:r>
              <a:rPr lang="en-US" sz="1200" dirty="0" err="1" smtClean="0">
                <a:latin typeface="Trebuchet MS" pitchFamily="34" charset="0"/>
              </a:rPr>
              <a:t>adalah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banyaknya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individu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dalam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kategori</a:t>
            </a:r>
            <a:r>
              <a:rPr lang="en-US" sz="1200" dirty="0" smtClean="0">
                <a:latin typeface="Trebuchet MS" pitchFamily="34" charset="0"/>
              </a:rPr>
              <a:t> YES (1) yang </a:t>
            </a:r>
            <a:r>
              <a:rPr lang="en-US" sz="1200" dirty="0" err="1" smtClean="0">
                <a:latin typeface="Trebuchet MS" pitchFamily="34" charset="0"/>
              </a:rPr>
              <a:t>diprediksi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dengan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tepat</a:t>
            </a:r>
            <a:r>
              <a:rPr lang="en-US" sz="1200" dirty="0" smtClean="0">
                <a:latin typeface="Trebuchet MS" pitchFamily="34" charset="0"/>
              </a:rPr>
              <a:t>.</a:t>
            </a:r>
          </a:p>
          <a:p>
            <a:r>
              <a:rPr lang="en-US" sz="1200" dirty="0" smtClean="0">
                <a:latin typeface="Trebuchet MS" pitchFamily="34" charset="0"/>
              </a:rPr>
              <a:t>TRUE NEGATIVE </a:t>
            </a:r>
            <a:r>
              <a:rPr lang="en-US" sz="1200" dirty="0" err="1" smtClean="0">
                <a:latin typeface="Trebuchet MS" pitchFamily="34" charset="0"/>
              </a:rPr>
              <a:t>adalah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banyaknya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individu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dalam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kategori</a:t>
            </a:r>
            <a:r>
              <a:rPr lang="en-US" sz="1200" dirty="0" smtClean="0">
                <a:latin typeface="Trebuchet MS" pitchFamily="34" charset="0"/>
              </a:rPr>
              <a:t> NO (0) yang </a:t>
            </a:r>
            <a:r>
              <a:rPr lang="en-US" sz="1200" dirty="0" err="1" smtClean="0">
                <a:latin typeface="Trebuchet MS" pitchFamily="34" charset="0"/>
              </a:rPr>
              <a:t>diprediksi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dengan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tepat</a:t>
            </a:r>
            <a:r>
              <a:rPr lang="en-US" sz="1200" dirty="0" smtClean="0">
                <a:latin typeface="Trebuchet MS" pitchFamily="34" charset="0"/>
              </a:rPr>
              <a:t>.</a:t>
            </a:r>
          </a:p>
          <a:p>
            <a:r>
              <a:rPr lang="en-US" sz="1200" dirty="0" smtClean="0">
                <a:latin typeface="Trebuchet MS" pitchFamily="34" charset="0"/>
              </a:rPr>
              <a:t>FALSE POSITIVE </a:t>
            </a:r>
            <a:r>
              <a:rPr lang="en-US" sz="1200" dirty="0" err="1" smtClean="0">
                <a:latin typeface="Trebuchet MS" pitchFamily="34" charset="0"/>
              </a:rPr>
              <a:t>adalah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banyaknya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individu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dalam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kategori</a:t>
            </a:r>
            <a:r>
              <a:rPr lang="en-US" sz="1200" dirty="0" smtClean="0">
                <a:latin typeface="Trebuchet MS" pitchFamily="34" charset="0"/>
              </a:rPr>
              <a:t> NO (0) yang </a:t>
            </a:r>
            <a:r>
              <a:rPr lang="en-US" sz="1200" dirty="0" err="1" smtClean="0">
                <a:latin typeface="Trebuchet MS" pitchFamily="34" charset="0"/>
              </a:rPr>
              <a:t>diprediksi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dengan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salah</a:t>
            </a:r>
            <a:r>
              <a:rPr lang="en-US" sz="1200" dirty="0" smtClean="0">
                <a:latin typeface="Trebuchet MS" pitchFamily="34" charset="0"/>
              </a:rPr>
              <a:t>.</a:t>
            </a:r>
          </a:p>
          <a:p>
            <a:r>
              <a:rPr lang="en-US" sz="1200" dirty="0" smtClean="0">
                <a:latin typeface="Trebuchet MS" pitchFamily="34" charset="0"/>
              </a:rPr>
              <a:t>FALSE NEGATIVE </a:t>
            </a:r>
            <a:r>
              <a:rPr lang="en-US" sz="1200" dirty="0" err="1" smtClean="0">
                <a:latin typeface="Trebuchet MS" pitchFamily="34" charset="0"/>
              </a:rPr>
              <a:t>adalah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banyaknya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individu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dalam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kategori</a:t>
            </a:r>
            <a:r>
              <a:rPr lang="en-US" sz="1200" dirty="0" smtClean="0">
                <a:latin typeface="Trebuchet MS" pitchFamily="34" charset="0"/>
              </a:rPr>
              <a:t> YES (1) yang </a:t>
            </a:r>
            <a:r>
              <a:rPr lang="en-US" sz="1200" dirty="0" err="1" smtClean="0">
                <a:latin typeface="Trebuchet MS" pitchFamily="34" charset="0"/>
              </a:rPr>
              <a:t>diprediksi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dengan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salah</a:t>
            </a:r>
            <a:r>
              <a:rPr lang="en-US" sz="1200" dirty="0" smtClean="0">
                <a:latin typeface="Trebuchet MS" pitchFamily="34" charset="0"/>
              </a:rPr>
              <a:t>.</a:t>
            </a:r>
          </a:p>
          <a:p>
            <a:endParaRPr lang="en-US" sz="1200" dirty="0" smtClean="0">
              <a:latin typeface="Trebuchet MS" pitchFamily="34" charset="0"/>
            </a:endParaRPr>
          </a:p>
          <a:p>
            <a:r>
              <a:rPr lang="en-US" sz="1200" dirty="0" smtClean="0">
                <a:latin typeface="Trebuchet MS" pitchFamily="34" charset="0"/>
              </a:rPr>
              <a:t>N</a:t>
            </a:r>
            <a:r>
              <a:rPr lang="en-US" sz="1200" baseline="-25000" dirty="0" smtClean="0">
                <a:latin typeface="Trebuchet MS" pitchFamily="34" charset="0"/>
              </a:rPr>
              <a:t>1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adalah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banyaknya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individu</a:t>
            </a:r>
            <a:r>
              <a:rPr lang="en-US" sz="1200" dirty="0" smtClean="0">
                <a:latin typeface="Trebuchet MS" pitchFamily="34" charset="0"/>
              </a:rPr>
              <a:t> yang </a:t>
            </a:r>
            <a:r>
              <a:rPr lang="en-US" sz="1200" dirty="0" err="1" smtClean="0">
                <a:latin typeface="Trebuchet MS" pitchFamily="34" charset="0"/>
              </a:rPr>
              <a:t>memiliki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kategori</a:t>
            </a:r>
            <a:r>
              <a:rPr lang="en-US" sz="1200" dirty="0" smtClean="0">
                <a:latin typeface="Trebuchet MS" pitchFamily="34" charset="0"/>
              </a:rPr>
              <a:t> YES (1)</a:t>
            </a:r>
          </a:p>
          <a:p>
            <a:r>
              <a:rPr lang="en-US" sz="1200" dirty="0" smtClean="0">
                <a:latin typeface="Trebuchet MS" pitchFamily="34" charset="0"/>
              </a:rPr>
              <a:t>N</a:t>
            </a:r>
            <a:r>
              <a:rPr lang="en-US" sz="1200" baseline="-25000" dirty="0" smtClean="0">
                <a:latin typeface="Trebuchet MS" pitchFamily="34" charset="0"/>
              </a:rPr>
              <a:t>2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adalah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banyaknya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individu</a:t>
            </a:r>
            <a:r>
              <a:rPr lang="en-US" sz="1200" dirty="0" smtClean="0">
                <a:latin typeface="Trebuchet MS" pitchFamily="34" charset="0"/>
              </a:rPr>
              <a:t> yang </a:t>
            </a:r>
            <a:r>
              <a:rPr lang="en-US" sz="1200" dirty="0" err="1" smtClean="0">
                <a:latin typeface="Trebuchet MS" pitchFamily="34" charset="0"/>
              </a:rPr>
              <a:t>memiliki</a:t>
            </a:r>
            <a:r>
              <a:rPr lang="en-US" sz="1200" dirty="0" smtClean="0">
                <a:latin typeface="Trebuchet MS" pitchFamily="34" charset="0"/>
              </a:rPr>
              <a:t> </a:t>
            </a:r>
            <a:r>
              <a:rPr lang="en-US" sz="1200" dirty="0" err="1" smtClean="0">
                <a:latin typeface="Trebuchet MS" pitchFamily="34" charset="0"/>
              </a:rPr>
              <a:t>kategori</a:t>
            </a:r>
            <a:r>
              <a:rPr lang="en-US" sz="1200" dirty="0" smtClean="0">
                <a:latin typeface="Trebuchet MS" pitchFamily="34" charset="0"/>
              </a:rPr>
              <a:t> NO (0)</a:t>
            </a:r>
          </a:p>
          <a:p>
            <a:endParaRPr lang="en-US" sz="1200" dirty="0" smtClean="0">
              <a:latin typeface="Trebuchet MS" pitchFamily="34" charset="0"/>
            </a:endParaRPr>
          </a:p>
          <a:p>
            <a:endParaRPr lang="en-US" sz="1200" dirty="0" smtClean="0">
              <a:latin typeface="Trebuchet MS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8B799-3605-4BED-A79B-CD378035BA98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601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BBD6D-6FFC-404F-A1C3-6E96ACDE6650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110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BBD6D-6FFC-404F-A1C3-6E96ACDE6650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161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20D75-01E8-434E-8418-36D735FE0EDB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516C5-ECCB-441E-A808-FC514172A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53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20D75-01E8-434E-8418-36D735FE0EDB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516C5-ECCB-441E-A808-FC514172A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412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20D75-01E8-434E-8418-36D735FE0EDB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516C5-ECCB-441E-A808-FC514172A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0805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259950" y="365700"/>
            <a:ext cx="8624125" cy="6126600"/>
          </a:xfrm>
          <a:custGeom>
            <a:avLst/>
            <a:gdLst/>
            <a:ahLst/>
            <a:cxnLst/>
            <a:rect l="0" t="0" r="0" b="0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chemeClr val="accent6">
                <a:lumMod val="75000"/>
              </a:schemeClr>
            </a:solidFill>
            <a:prstDash val="solid"/>
            <a:miter lim="8000"/>
            <a:headEnd type="none" w="lg" len="lg"/>
            <a:tailEnd type="none" w="lg" len="lg"/>
          </a:ln>
        </p:spPr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241650" y="122088"/>
            <a:ext cx="2660700" cy="978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840975" y="1274672"/>
            <a:ext cx="3621900" cy="3954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4681053" y="1274672"/>
            <a:ext cx="3621900" cy="3954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762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98438"/>
            <a:ext cx="8228013" cy="11414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1" y="1600200"/>
            <a:ext cx="4037013" cy="4524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038600" cy="4524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>
          <a:xfrm>
            <a:off x="457201" y="6245226"/>
            <a:ext cx="2132013" cy="474663"/>
          </a:xfrm>
        </p:spPr>
        <p:txBody>
          <a:bodyPr/>
          <a:lstStyle>
            <a:lvl1pPr>
              <a:defRPr/>
            </a:lvl1pPr>
          </a:lstStyle>
          <a:p>
            <a:fld id="{DBD1B6F1-8E4F-4CBF-B322-5847D94214AF}" type="datetime1">
              <a:rPr lang="en-US" smtClean="0"/>
              <a:pPr/>
              <a:t>10/5/2019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>
          <a:xfrm>
            <a:off x="3124201" y="6245226"/>
            <a:ext cx="2894013" cy="474663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xfrm>
            <a:off x="6553201" y="6245226"/>
            <a:ext cx="2132013" cy="474663"/>
          </a:xfrm>
        </p:spPr>
        <p:txBody>
          <a:bodyPr/>
          <a:lstStyle>
            <a:lvl1pPr>
              <a:defRPr/>
            </a:lvl1pPr>
          </a:lstStyle>
          <a:p>
            <a:fld id="{57305C44-D499-474C-9369-534BA58521E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363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07435"/>
            <a:ext cx="7886700" cy="699089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243840"/>
            <a:ext cx="9144000" cy="18288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 userDrawn="1"/>
        </p:nvSpPr>
        <p:spPr>
          <a:xfrm>
            <a:off x="3313612" y="316992"/>
            <a:ext cx="2516777" cy="109728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 flipV="1">
            <a:off x="0" y="6492243"/>
            <a:ext cx="9144000" cy="18288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apezoid 9"/>
          <p:cNvSpPr/>
          <p:nvPr userDrawn="1"/>
        </p:nvSpPr>
        <p:spPr>
          <a:xfrm flipV="1">
            <a:off x="3313612" y="6487014"/>
            <a:ext cx="2516777" cy="109728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20D75-01E8-434E-8418-36D735FE0EDB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516C5-ECCB-441E-A808-FC514172A9AD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16378" y="1645920"/>
            <a:ext cx="8386355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053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696798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824549"/>
            <a:ext cx="7886700" cy="126510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20D75-01E8-434E-8418-36D735FE0EDB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516C5-ECCB-441E-A808-FC514172A9A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 flipV="1">
            <a:off x="0" y="4562476"/>
            <a:ext cx="9144000" cy="18288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apezoid 9"/>
          <p:cNvSpPr/>
          <p:nvPr userDrawn="1"/>
        </p:nvSpPr>
        <p:spPr>
          <a:xfrm flipV="1">
            <a:off x="3313612" y="4557247"/>
            <a:ext cx="2516777" cy="109728"/>
          </a:xfrm>
          <a:prstGeom prst="trapezoi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29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20D75-01E8-434E-8418-36D735FE0EDB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516C5-ECCB-441E-A808-FC514172A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744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20D75-01E8-434E-8418-36D735FE0EDB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516C5-ECCB-441E-A808-FC514172A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309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20D75-01E8-434E-8418-36D735FE0EDB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516C5-ECCB-441E-A808-FC514172A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659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20D75-01E8-434E-8418-36D735FE0EDB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516C5-ECCB-441E-A808-FC514172A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927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20D75-01E8-434E-8418-36D735FE0EDB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516C5-ECCB-441E-A808-FC514172A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884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20D75-01E8-434E-8418-36D735FE0EDB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516C5-ECCB-441E-A808-FC514172A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5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20D75-01E8-434E-8418-36D735FE0EDB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4516C5-ECCB-441E-A808-FC514172A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14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7" Type="http://schemas.openxmlformats.org/officeDocument/2006/relationships/image" Target="../media/image37.wmf"/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wmf"/><Relationship Id="rId5" Type="http://schemas.openxmlformats.org/officeDocument/2006/relationships/image" Target="../media/image35.wmf"/><Relationship Id="rId4" Type="http://schemas.openxmlformats.org/officeDocument/2006/relationships/image" Target="../media/image34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0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bagusco@ipb.ac.id" TargetMode="External"/><Relationship Id="rId2" Type="http://schemas.openxmlformats.org/officeDocument/2006/relationships/hyperlink" Target="mailto:bagusco@gmail.com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.com/bagusco/UNP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cbronline.com/wp-content/uploads/2016/11/data-sci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9536" y="-109728"/>
            <a:ext cx="10003536" cy="523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2576" y="5224080"/>
            <a:ext cx="6055941" cy="1078993"/>
          </a:xfrm>
        </p:spPr>
        <p:txBody>
          <a:bodyPr>
            <a:normAutofit/>
          </a:bodyPr>
          <a:lstStyle/>
          <a:p>
            <a:pPr algn="l"/>
            <a:r>
              <a:rPr lang="en-US" sz="3000" b="1" dirty="0" smtClean="0">
                <a:solidFill>
                  <a:schemeClr val="accent6">
                    <a:lumMod val="50000"/>
                  </a:schemeClr>
                </a:solidFill>
              </a:rPr>
              <a:t>Bagus Sartono</a:t>
            </a:r>
          </a:p>
          <a:p>
            <a:pPr algn="l"/>
            <a:r>
              <a:rPr lang="en-US" sz="1700" dirty="0" err="1" smtClean="0">
                <a:solidFill>
                  <a:schemeClr val="accent6">
                    <a:lumMod val="50000"/>
                  </a:schemeClr>
                </a:solidFill>
              </a:rPr>
              <a:t>Departemen</a:t>
            </a:r>
            <a:r>
              <a:rPr lang="en-US" sz="17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700" dirty="0" err="1" smtClean="0">
                <a:solidFill>
                  <a:schemeClr val="accent6">
                    <a:lumMod val="50000"/>
                  </a:schemeClr>
                </a:solidFill>
              </a:rPr>
              <a:t>Statistika</a:t>
            </a:r>
            <a:r>
              <a:rPr lang="en-US" sz="1700" dirty="0" smtClean="0">
                <a:solidFill>
                  <a:schemeClr val="accent6">
                    <a:lumMod val="50000"/>
                  </a:schemeClr>
                </a:solidFill>
              </a:rPr>
              <a:t> – FMIPA </a:t>
            </a:r>
            <a:r>
              <a:rPr lang="en-US" sz="1700" dirty="0" err="1" smtClean="0">
                <a:solidFill>
                  <a:schemeClr val="accent6">
                    <a:lumMod val="50000"/>
                  </a:schemeClr>
                </a:solidFill>
              </a:rPr>
              <a:t>Institut</a:t>
            </a:r>
            <a:r>
              <a:rPr lang="en-US" sz="17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700" dirty="0" err="1" smtClean="0">
                <a:solidFill>
                  <a:schemeClr val="accent6">
                    <a:lumMod val="50000"/>
                  </a:schemeClr>
                </a:solidFill>
              </a:rPr>
              <a:t>Pertanian</a:t>
            </a:r>
            <a:r>
              <a:rPr lang="en-US" sz="1700" dirty="0" smtClean="0">
                <a:solidFill>
                  <a:schemeClr val="accent6">
                    <a:lumMod val="50000"/>
                  </a:schemeClr>
                </a:solidFill>
              </a:rPr>
              <a:t> Bogor</a:t>
            </a:r>
            <a:endParaRPr lang="en-US" sz="17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19656" y="1228725"/>
            <a:ext cx="7232904" cy="3114354"/>
          </a:xfrm>
        </p:spPr>
        <p:txBody>
          <a:bodyPr>
            <a:noAutofit/>
          </a:bodyPr>
          <a:lstStyle/>
          <a:p>
            <a:r>
              <a:rPr lang="en-US" sz="6600" b="1" dirty="0" smtClean="0">
                <a:solidFill>
                  <a:schemeClr val="accent6">
                    <a:lumMod val="50000"/>
                  </a:schemeClr>
                </a:solidFill>
                <a:effectLst>
                  <a:glow rad="457200">
                    <a:schemeClr val="bg1">
                      <a:alpha val="88000"/>
                    </a:schemeClr>
                  </a:glow>
                </a:effectLst>
                <a:latin typeface="+mn-lt"/>
              </a:rPr>
              <a:t>Business Analytics</a:t>
            </a:r>
            <a:r>
              <a:rPr lang="en-US" sz="5400" b="1" dirty="0" smtClean="0">
                <a:solidFill>
                  <a:schemeClr val="accent6">
                    <a:lumMod val="50000"/>
                  </a:schemeClr>
                </a:solidFill>
                <a:effectLst>
                  <a:glow rad="457200">
                    <a:schemeClr val="bg1">
                      <a:alpha val="88000"/>
                    </a:schemeClr>
                  </a:glow>
                </a:effectLst>
                <a:latin typeface="+mn-lt"/>
              </a:rPr>
              <a:t/>
            </a:r>
            <a:br>
              <a:rPr lang="en-US" sz="5400" b="1" dirty="0" smtClean="0">
                <a:solidFill>
                  <a:schemeClr val="accent6">
                    <a:lumMod val="50000"/>
                  </a:schemeClr>
                </a:solidFill>
                <a:effectLst>
                  <a:glow rad="457200">
                    <a:schemeClr val="bg1">
                      <a:alpha val="88000"/>
                    </a:schemeClr>
                  </a:glow>
                </a:effectLst>
                <a:latin typeface="+mn-lt"/>
              </a:rPr>
            </a:br>
            <a:r>
              <a:rPr lang="en-US" sz="5400" b="1" dirty="0">
                <a:solidFill>
                  <a:schemeClr val="accent6">
                    <a:lumMod val="50000"/>
                  </a:schemeClr>
                </a:solidFill>
                <a:effectLst>
                  <a:glow rad="457200">
                    <a:schemeClr val="bg1">
                      <a:alpha val="88000"/>
                    </a:schemeClr>
                  </a:glow>
                </a:effectLst>
                <a:latin typeface="+mn-lt"/>
              </a:rPr>
              <a:t/>
            </a:r>
            <a:br>
              <a:rPr lang="en-US" sz="5400" b="1" dirty="0">
                <a:solidFill>
                  <a:schemeClr val="accent6">
                    <a:lumMod val="50000"/>
                  </a:schemeClr>
                </a:solidFill>
                <a:effectLst>
                  <a:glow rad="457200">
                    <a:schemeClr val="bg1">
                      <a:alpha val="88000"/>
                    </a:schemeClr>
                  </a:glow>
                </a:effectLst>
                <a:latin typeface="+mn-lt"/>
              </a:rPr>
            </a:br>
            <a:r>
              <a:rPr lang="en-US" sz="2800" b="1" dirty="0" err="1" smtClean="0">
                <a:solidFill>
                  <a:schemeClr val="accent6">
                    <a:lumMod val="50000"/>
                  </a:schemeClr>
                </a:solidFill>
                <a:effectLst>
                  <a:glow rad="457200">
                    <a:schemeClr val="bg1">
                      <a:alpha val="88000"/>
                    </a:schemeClr>
                  </a:glow>
                </a:effectLst>
                <a:latin typeface="+mn-lt"/>
              </a:rPr>
              <a:t>analitika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effectLst>
                  <a:glow rad="457200">
                    <a:schemeClr val="bg1">
                      <a:alpha val="88000"/>
                    </a:schemeClr>
                  </a:glow>
                </a:effectLst>
                <a:latin typeface="+mn-lt"/>
              </a:rPr>
              <a:t> </a:t>
            </a:r>
            <a:r>
              <a:rPr lang="en-US" sz="2800" b="1" dirty="0" err="1" smtClean="0">
                <a:solidFill>
                  <a:schemeClr val="accent6">
                    <a:lumMod val="50000"/>
                  </a:schemeClr>
                </a:solidFill>
                <a:effectLst>
                  <a:glow rad="457200">
                    <a:schemeClr val="bg1">
                      <a:alpha val="88000"/>
                    </a:schemeClr>
                  </a:glow>
                </a:effectLst>
                <a:latin typeface="+mn-lt"/>
              </a:rPr>
              <a:t>untuk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effectLst>
                  <a:glow rad="457200">
                    <a:schemeClr val="bg1">
                      <a:alpha val="88000"/>
                    </a:schemeClr>
                  </a:glow>
                </a:effectLst>
                <a:latin typeface="+mn-lt"/>
              </a:rPr>
              <a:t> </a:t>
            </a:r>
            <a:r>
              <a:rPr lang="en-US" sz="2800" b="1" dirty="0" err="1" smtClean="0">
                <a:solidFill>
                  <a:schemeClr val="accent6">
                    <a:lumMod val="50000"/>
                  </a:schemeClr>
                </a:solidFill>
                <a:effectLst>
                  <a:glow rad="457200">
                    <a:schemeClr val="bg1">
                      <a:alpha val="88000"/>
                    </a:schemeClr>
                  </a:glow>
                </a:effectLst>
                <a:latin typeface="+mn-lt"/>
              </a:rPr>
              <a:t>meningkatkan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effectLst>
                  <a:glow rad="457200">
                    <a:schemeClr val="bg1">
                      <a:alpha val="88000"/>
                    </a:schemeClr>
                  </a:glow>
                </a:effectLst>
                <a:latin typeface="+mn-lt"/>
              </a:rPr>
              <a:t> </a:t>
            </a:r>
            <a:r>
              <a:rPr lang="en-US" sz="2800" b="1" dirty="0" err="1" smtClean="0">
                <a:solidFill>
                  <a:schemeClr val="accent6">
                    <a:lumMod val="50000"/>
                  </a:schemeClr>
                </a:solidFill>
                <a:effectLst>
                  <a:glow rad="457200">
                    <a:schemeClr val="bg1">
                      <a:alpha val="88000"/>
                    </a:schemeClr>
                  </a:glow>
                </a:effectLst>
                <a:latin typeface="+mn-lt"/>
              </a:rPr>
              <a:t>kinerja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effectLst>
                  <a:glow rad="457200">
                    <a:schemeClr val="bg1">
                      <a:alpha val="88000"/>
                    </a:schemeClr>
                  </a:glow>
                </a:effectLst>
                <a:latin typeface="+mn-lt"/>
              </a:rPr>
              <a:t> </a:t>
            </a:r>
            <a:r>
              <a:rPr lang="en-US" sz="2800" b="1" dirty="0" err="1" smtClean="0">
                <a:solidFill>
                  <a:schemeClr val="accent6">
                    <a:lumMod val="50000"/>
                  </a:schemeClr>
                </a:solidFill>
                <a:effectLst>
                  <a:glow rad="457200">
                    <a:schemeClr val="bg1">
                      <a:alpha val="88000"/>
                    </a:schemeClr>
                  </a:glow>
                </a:effectLst>
                <a:latin typeface="+mn-lt"/>
              </a:rPr>
              <a:t>organisasi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effectLst>
                  <a:glow rad="457200">
                    <a:schemeClr val="bg1">
                      <a:alpha val="88000"/>
                    </a:schemeClr>
                  </a:glow>
                </a:effectLst>
                <a:latin typeface="+mn-lt"/>
              </a:rPr>
              <a:t> </a:t>
            </a:r>
            <a:r>
              <a:rPr lang="en-US" sz="2800" b="1" dirty="0" err="1" smtClean="0">
                <a:solidFill>
                  <a:schemeClr val="accent6">
                    <a:lumMod val="50000"/>
                  </a:schemeClr>
                </a:solidFill>
                <a:effectLst>
                  <a:glow rad="457200">
                    <a:schemeClr val="bg1">
                      <a:alpha val="88000"/>
                    </a:schemeClr>
                  </a:glow>
                </a:effectLst>
                <a:latin typeface="+mn-lt"/>
              </a:rPr>
              <a:t>dan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  <a:effectLst>
                  <a:glow rad="457200">
                    <a:schemeClr val="bg1">
                      <a:alpha val="88000"/>
                    </a:schemeClr>
                  </a:glow>
                </a:effectLst>
                <a:latin typeface="+mn-lt"/>
              </a:rPr>
              <a:t> </a:t>
            </a:r>
            <a:r>
              <a:rPr lang="en-US" sz="2800" b="1" dirty="0" err="1" smtClean="0">
                <a:solidFill>
                  <a:schemeClr val="accent6">
                    <a:lumMod val="50000"/>
                  </a:schemeClr>
                </a:solidFill>
                <a:effectLst>
                  <a:glow rad="457200">
                    <a:schemeClr val="bg1">
                      <a:alpha val="88000"/>
                    </a:schemeClr>
                  </a:glow>
                </a:effectLst>
                <a:latin typeface="+mn-lt"/>
              </a:rPr>
              <a:t>bisnis</a:t>
            </a:r>
            <a:r>
              <a:rPr lang="en-US" sz="5400" b="1" dirty="0" smtClean="0">
                <a:solidFill>
                  <a:schemeClr val="accent6">
                    <a:lumMod val="50000"/>
                  </a:schemeClr>
                </a:solidFill>
                <a:effectLst>
                  <a:glow rad="457200">
                    <a:schemeClr val="bg1">
                      <a:alpha val="88000"/>
                    </a:schemeClr>
                  </a:glow>
                </a:effectLst>
                <a:latin typeface="+mn-lt"/>
              </a:rPr>
              <a:t/>
            </a:r>
            <a:br>
              <a:rPr lang="en-US" sz="5400" b="1" dirty="0" smtClean="0">
                <a:solidFill>
                  <a:schemeClr val="accent6">
                    <a:lumMod val="50000"/>
                  </a:schemeClr>
                </a:solidFill>
                <a:effectLst>
                  <a:glow rad="457200">
                    <a:schemeClr val="bg1">
                      <a:alpha val="88000"/>
                    </a:schemeClr>
                  </a:glow>
                </a:effectLst>
                <a:latin typeface="+mn-lt"/>
              </a:rPr>
            </a:br>
            <a:endParaRPr lang="en-US" sz="5400" b="1" dirty="0">
              <a:solidFill>
                <a:schemeClr val="accent6">
                  <a:lumMod val="50000"/>
                </a:schemeClr>
              </a:solidFill>
              <a:effectLst>
                <a:glow rad="457200">
                  <a:schemeClr val="bg1">
                    <a:alpha val="88000"/>
                  </a:schemeClr>
                </a:glow>
              </a:effectLst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3" y="5361240"/>
            <a:ext cx="1573341" cy="1097855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2322576" y="6189347"/>
            <a:ext cx="6055941" cy="5394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dirty="0" err="1" smtClean="0">
                <a:solidFill>
                  <a:schemeClr val="accent6">
                    <a:lumMod val="50000"/>
                  </a:schemeClr>
                </a:solidFill>
              </a:rPr>
              <a:t>Kuliah</a:t>
            </a: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accent6">
                    <a:lumMod val="50000"/>
                  </a:schemeClr>
                </a:solidFill>
              </a:rPr>
              <a:t>Umum</a:t>
            </a: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US" sz="1400" dirty="0" err="1" smtClean="0">
                <a:solidFill>
                  <a:schemeClr val="accent6">
                    <a:lumMod val="50000"/>
                  </a:schemeClr>
                </a:solidFill>
              </a:rPr>
              <a:t>Jurusan</a:t>
            </a: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accent6">
                    <a:lumMod val="50000"/>
                  </a:schemeClr>
                </a:solidFill>
              </a:rPr>
              <a:t>Statistika</a:t>
            </a: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 – </a:t>
            </a:r>
            <a:r>
              <a:rPr lang="en-US" sz="1400" dirty="0" err="1" smtClean="0">
                <a:solidFill>
                  <a:schemeClr val="accent6">
                    <a:lumMod val="50000"/>
                  </a:schemeClr>
                </a:solidFill>
              </a:rPr>
              <a:t>Universitas</a:t>
            </a: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accent6">
                    <a:lumMod val="50000"/>
                  </a:schemeClr>
                </a:solidFill>
              </a:rPr>
              <a:t>Negeri</a:t>
            </a: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 Padang</a:t>
            </a:r>
          </a:p>
          <a:p>
            <a:pPr algn="l">
              <a:spcBef>
                <a:spcPts val="0"/>
              </a:spcBef>
            </a:pP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9 </a:t>
            </a:r>
            <a:r>
              <a:rPr lang="en-US" sz="1400" dirty="0" err="1" smtClean="0">
                <a:solidFill>
                  <a:schemeClr val="accent6">
                    <a:lumMod val="50000"/>
                  </a:schemeClr>
                </a:solidFill>
              </a:rPr>
              <a:t>Oktober</a:t>
            </a:r>
            <a:r>
              <a:rPr lang="en-US" sz="1400" dirty="0" smtClean="0">
                <a:solidFill>
                  <a:schemeClr val="accent6">
                    <a:lumMod val="50000"/>
                  </a:schemeClr>
                </a:solidFill>
              </a:rPr>
              <a:t> 2019</a:t>
            </a:r>
            <a:endParaRPr lang="en-US" sz="8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1270" name="Picture 6" descr="Image result for logo universitas negeri pada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079" y="5361240"/>
            <a:ext cx="1150749" cy="115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91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8650" y="2002537"/>
            <a:ext cx="8067294" cy="4174426"/>
          </a:xfrm>
        </p:spPr>
        <p:txBody>
          <a:bodyPr>
            <a:normAutofit/>
          </a:bodyPr>
          <a:lstStyle/>
          <a:p>
            <a:pPr marL="274320" indent="-192024">
              <a:buFont typeface="Wingdings 3"/>
              <a:buChar char=""/>
              <a:defRPr/>
            </a:pPr>
            <a:r>
              <a:rPr lang="en-US" sz="2000" dirty="0" smtClean="0">
                <a:ea typeface="+mn-ea"/>
                <a:cs typeface="+mn-cs"/>
              </a:rPr>
              <a:t>Most </a:t>
            </a:r>
            <a:r>
              <a:rPr lang="en-US" sz="2000" dirty="0">
                <a:ea typeface="+mn-ea"/>
                <a:cs typeface="+mn-cs"/>
              </a:rPr>
              <a:t>department stores clear seasonal inventory by reducing </a:t>
            </a:r>
            <a:r>
              <a:rPr lang="en-US" sz="2000" dirty="0" smtClean="0">
                <a:ea typeface="+mn-ea"/>
                <a:cs typeface="+mn-cs"/>
              </a:rPr>
              <a:t>prices.</a:t>
            </a:r>
          </a:p>
          <a:p>
            <a:pPr marL="274320" indent="-192024">
              <a:spcBef>
                <a:spcPts val="0"/>
              </a:spcBef>
              <a:buFont typeface="Wingdings 3"/>
              <a:buChar char=""/>
              <a:defRPr/>
            </a:pPr>
            <a:endParaRPr lang="en-US" sz="2000" dirty="0" smtClean="0">
              <a:ea typeface="+mn-ea"/>
              <a:cs typeface="+mn-cs"/>
            </a:endParaRPr>
          </a:p>
          <a:p>
            <a:pPr marL="274320" indent="-192024">
              <a:spcBef>
                <a:spcPts val="0"/>
              </a:spcBef>
              <a:buFont typeface="Wingdings 3"/>
              <a:buChar char=""/>
              <a:defRPr/>
            </a:pPr>
            <a:r>
              <a:rPr lang="en-US" sz="2000" dirty="0" smtClean="0">
                <a:ea typeface="+mn-ea"/>
                <a:cs typeface="+mn-cs"/>
              </a:rPr>
              <a:t>The question is:</a:t>
            </a:r>
          </a:p>
          <a:p>
            <a:pPr marL="82296" indent="0">
              <a:spcBef>
                <a:spcPts val="0"/>
              </a:spcBef>
              <a:buNone/>
              <a:defRPr/>
            </a:pPr>
            <a:r>
              <a:rPr lang="en-US" sz="2000" dirty="0">
                <a:ea typeface="+mn-ea"/>
                <a:cs typeface="+mn-cs"/>
              </a:rPr>
              <a:t> </a:t>
            </a:r>
            <a:r>
              <a:rPr lang="en-US" sz="2000" dirty="0" smtClean="0">
                <a:ea typeface="+mn-ea"/>
                <a:cs typeface="+mn-cs"/>
              </a:rPr>
              <a:t>  When to reduce the price and by how much?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8650" y="687298"/>
            <a:ext cx="7886700" cy="699089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Scope of </a:t>
            </a:r>
            <a:r>
              <a:rPr lang="en-US" dirty="0" smtClean="0"/>
              <a:t>Data Analytics</a:t>
            </a:r>
            <a:br>
              <a:rPr lang="en-US" dirty="0" smtClean="0"/>
            </a:br>
            <a:r>
              <a:rPr lang="en-US" sz="3100" dirty="0" smtClean="0"/>
              <a:t>an illustration in retail industry</a:t>
            </a:r>
            <a:endParaRPr lang="en-US" dirty="0"/>
          </a:p>
        </p:txBody>
      </p:sp>
      <p:sp>
        <p:nvSpPr>
          <p:cNvPr id="35843" name="Footer Placeholder 7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ea typeface="ＭＳ Ｐゴシック" pitchFamily="-72" charset="-128"/>
                <a:cs typeface="ＭＳ Ｐゴシック" pitchFamily="-72" charset="-128"/>
              </a:rPr>
              <a:t>Copyright © 2013 Pearson Education, Inc. publishing as Prentice Hall</a:t>
            </a:r>
          </a:p>
        </p:txBody>
      </p:sp>
      <p:sp>
        <p:nvSpPr>
          <p:cNvPr id="35844" name="Slide Number Placeholder 8"/>
          <p:cNvSpPr>
            <a:spLocks noGrp="1"/>
          </p:cNvSpPr>
          <p:nvPr>
            <p:ph type="sldNum" sz="quarter" idx="4294967295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1-</a:t>
            </a:r>
            <a:fld id="{805BF966-BD69-4F4A-902E-ECBD672D303E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16386" name="Picture 2" descr="Image result for year end sal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8" t="12773" r="10989" b="18412"/>
          <a:stretch/>
        </p:blipFill>
        <p:spPr bwMode="auto">
          <a:xfrm>
            <a:off x="5696712" y="3408217"/>
            <a:ext cx="3120390" cy="224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28650" y="3408217"/>
            <a:ext cx="506806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192024">
              <a:spcBef>
                <a:spcPts val="900"/>
              </a:spcBef>
              <a:buFont typeface="Wingdings 3"/>
              <a:buChar char=""/>
              <a:defRPr/>
            </a:pPr>
            <a:r>
              <a:rPr lang="en-US" sz="2000" b="1" dirty="0"/>
              <a:t>Descriptive analytics</a:t>
            </a:r>
            <a:r>
              <a:rPr lang="en-US" sz="2000" dirty="0"/>
              <a:t>: examine historical data for similar products (prices, units sold, advertising, …)</a:t>
            </a:r>
          </a:p>
          <a:p>
            <a:pPr marL="274320" indent="-192024">
              <a:buFont typeface="Wingdings 3"/>
              <a:buChar char=""/>
              <a:defRPr/>
            </a:pPr>
            <a:r>
              <a:rPr lang="en-US" sz="2000" b="1" dirty="0"/>
              <a:t>Predictive analytics</a:t>
            </a:r>
            <a:r>
              <a:rPr lang="en-US" sz="2000" dirty="0"/>
              <a:t>: predict sales based on price</a:t>
            </a:r>
          </a:p>
          <a:p>
            <a:pPr marL="274320" indent="-192024">
              <a:buFont typeface="Wingdings 3"/>
              <a:buChar char=""/>
              <a:defRPr/>
            </a:pPr>
            <a:r>
              <a:rPr lang="en-US" sz="2000" b="1" dirty="0"/>
              <a:t>Prescriptive analytics</a:t>
            </a:r>
            <a:r>
              <a:rPr lang="en-US" sz="2000" dirty="0"/>
              <a:t>: find the best sets of pricing and advertising to maximize sales revenue</a:t>
            </a:r>
          </a:p>
        </p:txBody>
      </p:sp>
    </p:spTree>
    <p:extLst>
      <p:ext uri="{BB962C8B-B14F-4D97-AF65-F5344CB8AC3E}">
        <p14:creationId xmlns:p14="http://schemas.microsoft.com/office/powerpoint/2010/main" val="56765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data-insight-action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72" y="1206524"/>
            <a:ext cx="8513064" cy="51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838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Analytics Lifecycle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165471" y="1868774"/>
            <a:ext cx="4965785" cy="2999033"/>
            <a:chOff x="2092437" y="1007125"/>
            <a:chExt cx="5041772" cy="2872611"/>
          </a:xfrm>
        </p:grpSpPr>
        <p:grpSp>
          <p:nvGrpSpPr>
            <p:cNvPr id="5" name="Group 4"/>
            <p:cNvGrpSpPr/>
            <p:nvPr/>
          </p:nvGrpSpPr>
          <p:grpSpPr>
            <a:xfrm>
              <a:off x="2092437" y="1007125"/>
              <a:ext cx="5041772" cy="2872611"/>
              <a:chOff x="1627835" y="3685431"/>
              <a:chExt cx="4676545" cy="2664513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2325184" y="4775278"/>
                <a:ext cx="1268710" cy="5094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20989">
                  <a:defRPr/>
                </a:pPr>
                <a:r>
                  <a:rPr lang="en-US" sz="1100" b="1" kern="0" dirty="0">
                    <a:solidFill>
                      <a:srgbClr val="FF0000"/>
                    </a:solidFill>
                    <a:latin typeface="Calibri" panose="020F0502020204030204"/>
                    <a:cs typeface="Arial" pitchFamily="34" charset="0"/>
                  </a:rPr>
                  <a:t>Discovery</a:t>
                </a:r>
                <a:r>
                  <a:rPr lang="en-US" sz="1013" b="1" kern="0" dirty="0">
                    <a:solidFill>
                      <a:srgbClr val="003B76"/>
                    </a:solidFill>
                    <a:latin typeface="Calibri" panose="020F0502020204030204"/>
                    <a:cs typeface="Arial" pitchFamily="34" charset="0"/>
                  </a:rPr>
                  <a:t> </a:t>
                </a:r>
                <a:r>
                  <a:rPr lang="en-US" sz="1013" i="1" kern="0" dirty="0">
                    <a:solidFill>
                      <a:srgbClr val="003B76"/>
                    </a:solidFill>
                    <a:latin typeface="Calibri" panose="020F0502020204030204"/>
                    <a:cs typeface="Arial" pitchFamily="34" charset="0"/>
                  </a:rPr>
                  <a:t>&amp; Development of Analytics</a:t>
                </a:r>
              </a:p>
            </p:txBody>
          </p:sp>
          <p:grpSp>
            <p:nvGrpSpPr>
              <p:cNvPr id="45" name="Group 44"/>
              <p:cNvGrpSpPr/>
              <p:nvPr/>
            </p:nvGrpSpPr>
            <p:grpSpPr>
              <a:xfrm>
                <a:off x="1627835" y="3685431"/>
                <a:ext cx="4676545" cy="2664513"/>
                <a:chOff x="1627835" y="3685431"/>
                <a:chExt cx="4676545" cy="2664513"/>
              </a:xfrm>
            </p:grpSpPr>
            <p:grpSp>
              <p:nvGrpSpPr>
                <p:cNvPr id="46" name="Group 45"/>
                <p:cNvGrpSpPr/>
                <p:nvPr/>
              </p:nvGrpSpPr>
              <p:grpSpPr>
                <a:xfrm>
                  <a:off x="1657661" y="3685431"/>
                  <a:ext cx="4595091" cy="2664513"/>
                  <a:chOff x="1657661" y="3685431"/>
                  <a:chExt cx="4595091" cy="2664513"/>
                </a:xfrm>
                <a:effectLst>
                  <a:outerShdw blurRad="76200" dist="50800" dir="2700000" algn="tl" rotWithShape="0">
                    <a:prstClr val="black">
                      <a:alpha val="41000"/>
                    </a:prstClr>
                  </a:outerShdw>
                </a:effectLst>
                <a:scene3d>
                  <a:camera prst="isometricOffAxis1Top">
                    <a:rot lat="19800000" lon="0" rev="0"/>
                  </a:camera>
                  <a:lightRig rig="chilly" dir="t"/>
                </a:scene3d>
              </p:grpSpPr>
              <p:sp>
                <p:nvSpPr>
                  <p:cNvPr id="56" name="Block Arc 55"/>
                  <p:cNvSpPr/>
                  <p:nvPr/>
                </p:nvSpPr>
                <p:spPr>
                  <a:xfrm>
                    <a:off x="1676352" y="3696789"/>
                    <a:ext cx="2610230" cy="2600834"/>
                  </a:xfrm>
                  <a:prstGeom prst="blockArc">
                    <a:avLst>
                      <a:gd name="adj1" fmla="val 12936762"/>
                      <a:gd name="adj2" fmla="val 20187629"/>
                      <a:gd name="adj3" fmla="val 23863"/>
                    </a:avLst>
                  </a:prstGeom>
                  <a:solidFill>
                    <a:srgbClr val="0052A1"/>
                  </a:solidFill>
                  <a:ln>
                    <a:noFill/>
                  </a:ln>
                  <a:effectLst/>
                  <a:sp3d extrusionH="215900" prstMaterial="matte">
                    <a:extrusionClr>
                      <a:srgbClr val="C4BD97"/>
                    </a:extrusion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/>
                    <a:endParaRPr lang="en-US" sz="750">
                      <a:solidFill>
                        <a:srgbClr val="000000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57" name="Block Arc 56"/>
                  <p:cNvSpPr/>
                  <p:nvPr/>
                </p:nvSpPr>
                <p:spPr>
                  <a:xfrm flipV="1">
                    <a:off x="1686333" y="3707049"/>
                    <a:ext cx="2610230" cy="2600834"/>
                  </a:xfrm>
                  <a:prstGeom prst="blockArc">
                    <a:avLst>
                      <a:gd name="adj1" fmla="val 12762651"/>
                      <a:gd name="adj2" fmla="val 20991682"/>
                      <a:gd name="adj3" fmla="val 24014"/>
                    </a:avLst>
                  </a:prstGeom>
                  <a:solidFill>
                    <a:srgbClr val="002060"/>
                  </a:solidFill>
                  <a:ln>
                    <a:noFill/>
                  </a:ln>
                  <a:effectLst/>
                  <a:sp3d extrusionH="215900" prstMaterial="matte">
                    <a:extrusionClr>
                      <a:srgbClr val="C4BD97"/>
                    </a:extrusion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/>
                    <a:endParaRPr lang="en-US" sz="750">
                      <a:solidFill>
                        <a:srgbClr val="000000"/>
                      </a:solidFill>
                      <a:latin typeface="Calibri" panose="020F0502020204030204"/>
                    </a:endParaRPr>
                  </a:p>
                </p:txBody>
              </p:sp>
              <p:cxnSp>
                <p:nvCxnSpPr>
                  <p:cNvPr id="58" name="Straight Connector 57"/>
                  <p:cNvCxnSpPr/>
                  <p:nvPr/>
                </p:nvCxnSpPr>
                <p:spPr>
                  <a:xfrm>
                    <a:off x="5253309" y="5480276"/>
                    <a:ext cx="0" cy="569051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</a:ln>
                  <a:sp3d extrusionH="215900" prstMaterial="matte">
                    <a:extrusionClr>
                      <a:srgbClr val="C4BD97"/>
                    </a:extrusionClr>
                  </a:sp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9" name="Block Arc 58"/>
                  <p:cNvSpPr/>
                  <p:nvPr/>
                </p:nvSpPr>
                <p:spPr>
                  <a:xfrm>
                    <a:off x="1676350" y="3688317"/>
                    <a:ext cx="2610230" cy="2600834"/>
                  </a:xfrm>
                  <a:prstGeom prst="blockArc">
                    <a:avLst>
                      <a:gd name="adj1" fmla="val 8342514"/>
                      <a:gd name="adj2" fmla="val 12976613"/>
                      <a:gd name="adj3" fmla="val 24052"/>
                    </a:avLst>
                  </a:prstGeom>
                  <a:solidFill>
                    <a:srgbClr val="003A7C"/>
                  </a:solidFill>
                  <a:ln>
                    <a:noFill/>
                  </a:ln>
                  <a:effectLst/>
                  <a:sp3d extrusionH="215900" prstMaterial="matte">
                    <a:extrusionClr>
                      <a:srgbClr val="C4BD97"/>
                    </a:extrusion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/>
                    <a:endParaRPr lang="en-US" sz="750">
                      <a:solidFill>
                        <a:srgbClr val="000000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60" name="Block Arc 59"/>
                  <p:cNvSpPr/>
                  <p:nvPr/>
                </p:nvSpPr>
                <p:spPr>
                  <a:xfrm>
                    <a:off x="3604978" y="3740882"/>
                    <a:ext cx="2610230" cy="2600834"/>
                  </a:xfrm>
                  <a:prstGeom prst="blockArc">
                    <a:avLst>
                      <a:gd name="adj1" fmla="val 11551563"/>
                      <a:gd name="adj2" fmla="val 17911903"/>
                      <a:gd name="adj3" fmla="val 24003"/>
                    </a:avLst>
                  </a:pr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  <a:effectLst/>
                  <a:sp3d extrusionH="215900" prstMaterial="matte">
                    <a:extrusionClr>
                      <a:srgbClr val="C4BD97"/>
                    </a:extrusion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/>
                    <a:endParaRPr lang="en-US" sz="750">
                      <a:solidFill>
                        <a:srgbClr val="000000"/>
                      </a:solidFill>
                      <a:latin typeface="Calibri" panose="020F0502020204030204"/>
                    </a:endParaRPr>
                  </a:p>
                </p:txBody>
              </p:sp>
              <p:grpSp>
                <p:nvGrpSpPr>
                  <p:cNvPr id="61" name="Group 60"/>
                  <p:cNvGrpSpPr/>
                  <p:nvPr/>
                </p:nvGrpSpPr>
                <p:grpSpPr>
                  <a:xfrm>
                    <a:off x="1673133" y="3685431"/>
                    <a:ext cx="2610230" cy="2600834"/>
                    <a:chOff x="1673133" y="3685431"/>
                    <a:chExt cx="2610230" cy="2600834"/>
                  </a:xfrm>
                </p:grpSpPr>
                <p:sp>
                  <p:nvSpPr>
                    <p:cNvPr id="72" name="Block Arc 71"/>
                    <p:cNvSpPr/>
                    <p:nvPr/>
                  </p:nvSpPr>
                  <p:spPr>
                    <a:xfrm flipV="1">
                      <a:off x="1673133" y="3685431"/>
                      <a:ext cx="2610230" cy="2600834"/>
                    </a:xfrm>
                    <a:prstGeom prst="blockArc">
                      <a:avLst>
                        <a:gd name="adj1" fmla="val 21001608"/>
                        <a:gd name="adj2" fmla="val 3225702"/>
                        <a:gd name="adj3" fmla="val 24043"/>
                      </a:avLst>
                    </a:prstGeom>
                    <a:solidFill>
                      <a:srgbClr val="007CCB"/>
                    </a:solidFill>
                    <a:ln>
                      <a:noFill/>
                    </a:ln>
                    <a:effectLst/>
                    <a:sp3d extrusionH="215900" prstMaterial="matte">
                      <a:extrusionClr>
                        <a:srgbClr val="C4BD97"/>
                      </a:extrusionClr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/>
                      <a:endParaRPr lang="en-US" sz="750">
                        <a:solidFill>
                          <a:srgbClr val="000000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73" name="Isosceles Triangle 72"/>
                    <p:cNvSpPr/>
                    <p:nvPr/>
                  </p:nvSpPr>
                  <p:spPr>
                    <a:xfrm rot="18334361">
                      <a:off x="3338355" y="4016496"/>
                      <a:ext cx="309665" cy="237207"/>
                    </a:xfrm>
                    <a:prstGeom prst="triangle">
                      <a:avLst>
                        <a:gd name="adj" fmla="val 51785"/>
                      </a:avLst>
                    </a:prstGeom>
                    <a:solidFill>
                      <a:schemeClr val="accent1"/>
                    </a:solidFill>
                    <a:ln>
                      <a:noFill/>
                    </a:ln>
                    <a:effectLst/>
                    <a:sp3d extrusionH="215900" prstMaterial="matte">
                      <a:extrusionClr>
                        <a:srgbClr val="C4BD97"/>
                      </a:extrusionClr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/>
                      <a:endParaRPr lang="en-US" sz="750" dirty="0">
                        <a:solidFill>
                          <a:srgbClr val="FFFFFF"/>
                        </a:solidFill>
                        <a:latin typeface="Calibri" panose="020F0502020204030204"/>
                      </a:endParaRPr>
                    </a:p>
                  </p:txBody>
                </p:sp>
              </p:grpSp>
              <p:sp>
                <p:nvSpPr>
                  <p:cNvPr id="62" name="Block Arc 61"/>
                  <p:cNvSpPr/>
                  <p:nvPr/>
                </p:nvSpPr>
                <p:spPr>
                  <a:xfrm rot="18928857" flipV="1">
                    <a:off x="1657661" y="3711234"/>
                    <a:ext cx="2610230" cy="2600834"/>
                  </a:xfrm>
                  <a:prstGeom prst="blockArc">
                    <a:avLst>
                      <a:gd name="adj1" fmla="val 15132206"/>
                      <a:gd name="adj2" fmla="val 18370351"/>
                      <a:gd name="adj3" fmla="val 24144"/>
                    </a:avLst>
                  </a:pr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  <a:effectLst/>
                  <a:sp3d extrusionH="215900" prstMaterial="matte">
                    <a:extrusionClr>
                      <a:srgbClr val="C4BD97"/>
                    </a:extrusion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/>
                    <a:endParaRPr lang="en-US" sz="750">
                      <a:solidFill>
                        <a:srgbClr val="000000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63" name="Block Arc 62"/>
                  <p:cNvSpPr/>
                  <p:nvPr/>
                </p:nvSpPr>
                <p:spPr>
                  <a:xfrm flipV="1">
                    <a:off x="3642522" y="3707049"/>
                    <a:ext cx="2610230" cy="2600834"/>
                  </a:xfrm>
                  <a:prstGeom prst="blockArc">
                    <a:avLst>
                      <a:gd name="adj1" fmla="val 10272709"/>
                      <a:gd name="adj2" fmla="val 19469912"/>
                      <a:gd name="adj3" fmla="val 23691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  <a:effectLst/>
                  <a:sp3d extrusionH="215900" prstMaterial="matte">
                    <a:extrusionClr>
                      <a:srgbClr val="C4BD97"/>
                    </a:extrusion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/>
                    <a:endParaRPr lang="en-US" sz="750">
                      <a:solidFill>
                        <a:srgbClr val="000000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64" name="Block Arc 63"/>
                  <p:cNvSpPr/>
                  <p:nvPr/>
                </p:nvSpPr>
                <p:spPr>
                  <a:xfrm flipV="1">
                    <a:off x="3642522" y="3703139"/>
                    <a:ext cx="2610230" cy="2600834"/>
                  </a:xfrm>
                  <a:prstGeom prst="blockArc">
                    <a:avLst>
                      <a:gd name="adj1" fmla="val 14132277"/>
                      <a:gd name="adj2" fmla="val 19779503"/>
                      <a:gd name="adj3" fmla="val 23511"/>
                    </a:avLst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  <a:sp3d extrusionH="215900" prstMaterial="matte">
                    <a:extrusionClr>
                      <a:srgbClr val="C4BD97"/>
                    </a:extrusion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/>
                    <a:endParaRPr lang="en-US" sz="750">
                      <a:solidFill>
                        <a:srgbClr val="000000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65" name="Block Arc 64"/>
                  <p:cNvSpPr/>
                  <p:nvPr/>
                </p:nvSpPr>
                <p:spPr>
                  <a:xfrm rot="900411" flipV="1">
                    <a:off x="3616198" y="3749110"/>
                    <a:ext cx="2610230" cy="2600834"/>
                  </a:xfrm>
                  <a:prstGeom prst="blockArc">
                    <a:avLst>
                      <a:gd name="adj1" fmla="val 20803482"/>
                      <a:gd name="adj2" fmla="val 4818452"/>
                      <a:gd name="adj3" fmla="val 23713"/>
                    </a:avLst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  <a:effectLst/>
                  <a:sp3d extrusionH="215900" prstMaterial="matte">
                    <a:extrusionClr>
                      <a:srgbClr val="C4BD97"/>
                    </a:extrusion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/>
                    <a:endParaRPr lang="en-US" sz="750">
                      <a:solidFill>
                        <a:srgbClr val="000000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66" name="Isosceles Triangle 65"/>
                  <p:cNvSpPr/>
                  <p:nvPr/>
                </p:nvSpPr>
                <p:spPr>
                  <a:xfrm rot="12981573">
                    <a:off x="1971593" y="4362242"/>
                    <a:ext cx="309665" cy="237207"/>
                  </a:xfrm>
                  <a:prstGeom prst="triangle">
                    <a:avLst>
                      <a:gd name="adj" fmla="val 51785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  <a:effectLst/>
                  <a:sp3d extrusionH="215900" prstMaterial="matte">
                    <a:extrusionClr>
                      <a:srgbClr val="C4BD97"/>
                    </a:extrusion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/>
                    <a:endParaRPr lang="en-US" sz="75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67" name="Isosceles Triangle 66"/>
                  <p:cNvSpPr/>
                  <p:nvPr/>
                </p:nvSpPr>
                <p:spPr>
                  <a:xfrm rot="8279789">
                    <a:off x="2144133" y="5589155"/>
                    <a:ext cx="309665" cy="237207"/>
                  </a:xfrm>
                  <a:prstGeom prst="triangle">
                    <a:avLst>
                      <a:gd name="adj" fmla="val 51785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  <a:effectLst/>
                  <a:sp3d extrusionH="215900" prstMaterial="matte">
                    <a:extrusionClr>
                      <a:srgbClr val="C4BD97"/>
                    </a:extrusion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/>
                    <a:endParaRPr lang="en-US" sz="75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68" name="Isosceles Triangle 67"/>
                  <p:cNvSpPr/>
                  <p:nvPr/>
                </p:nvSpPr>
                <p:spPr>
                  <a:xfrm rot="3636858">
                    <a:off x="3383574" y="5722946"/>
                    <a:ext cx="309665" cy="237207"/>
                  </a:xfrm>
                  <a:prstGeom prst="triangle">
                    <a:avLst>
                      <a:gd name="adj" fmla="val 51785"/>
                    </a:avLst>
                  </a:prstGeom>
                  <a:solidFill>
                    <a:srgbClr val="002060"/>
                  </a:solidFill>
                  <a:ln>
                    <a:noFill/>
                  </a:ln>
                  <a:effectLst/>
                  <a:sp3d extrusionH="215900" prstMaterial="matte">
                    <a:extrusionClr>
                      <a:srgbClr val="C4BD97"/>
                    </a:extrusion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/>
                    <a:endParaRPr lang="en-US" sz="75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69" name="Isosceles Triangle 68"/>
                  <p:cNvSpPr/>
                  <p:nvPr/>
                </p:nvSpPr>
                <p:spPr>
                  <a:xfrm rot="6896020">
                    <a:off x="5280149" y="4082524"/>
                    <a:ext cx="309665" cy="237207"/>
                  </a:xfrm>
                  <a:prstGeom prst="triangle">
                    <a:avLst>
                      <a:gd name="adj" fmla="val 51785"/>
                    </a:avLst>
                  </a:pr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  <a:effectLst/>
                  <a:sp3d extrusionH="215900" prstMaterial="matte">
                    <a:extrusionClr>
                      <a:srgbClr val="C4BD97"/>
                    </a:extrusion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/>
                    <a:endParaRPr lang="en-US" sz="75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70" name="Isosceles Triangle 69"/>
                  <p:cNvSpPr/>
                  <p:nvPr/>
                </p:nvSpPr>
                <p:spPr>
                  <a:xfrm rot="12443857">
                    <a:off x="5570395" y="5476423"/>
                    <a:ext cx="309665" cy="237207"/>
                  </a:xfrm>
                  <a:prstGeom prst="triangle">
                    <a:avLst>
                      <a:gd name="adj" fmla="val 51785"/>
                    </a:avLst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  <a:effectLst/>
                  <a:sp3d extrusionH="215900" prstMaterial="matte">
                    <a:extrusionClr>
                      <a:srgbClr val="C4BD97"/>
                    </a:extrusion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/>
                    <a:endParaRPr lang="en-US" sz="75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71" name="Isosceles Triangle 70"/>
                  <p:cNvSpPr/>
                  <p:nvPr/>
                </p:nvSpPr>
                <p:spPr>
                  <a:xfrm rot="18476176">
                    <a:off x="4159507" y="5629695"/>
                    <a:ext cx="309665" cy="237207"/>
                  </a:xfrm>
                  <a:prstGeom prst="triangle">
                    <a:avLst>
                      <a:gd name="adj" fmla="val 51785"/>
                    </a:avLst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  <a:sp3d extrusionH="215900" prstMaterial="matte">
                    <a:extrusionClr>
                      <a:srgbClr val="C4BD97"/>
                    </a:extrusionClr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/>
                    <a:endParaRPr lang="en-US" sz="75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</p:grpSp>
            <p:sp>
              <p:nvSpPr>
                <p:cNvPr id="47" name="TextBox 46"/>
                <p:cNvSpPr txBox="1"/>
                <p:nvPr/>
              </p:nvSpPr>
              <p:spPr>
                <a:xfrm>
                  <a:off x="4330796" y="4775277"/>
                  <a:ext cx="1227629" cy="5094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920989">
                    <a:defRPr/>
                  </a:pPr>
                  <a:r>
                    <a:rPr lang="en-US" sz="1100" b="1" kern="0" dirty="0">
                      <a:solidFill>
                        <a:srgbClr val="FF0000"/>
                      </a:solidFill>
                      <a:latin typeface="Calibri" panose="020F0502020204030204"/>
                      <a:cs typeface="Arial" pitchFamily="34" charset="0"/>
                    </a:rPr>
                    <a:t>Deployment</a:t>
                  </a:r>
                  <a:r>
                    <a:rPr lang="en-US" sz="1013" b="1" kern="0" dirty="0">
                      <a:solidFill>
                        <a:srgbClr val="000000">
                          <a:lumMod val="65000"/>
                          <a:lumOff val="35000"/>
                        </a:srgbClr>
                      </a:solidFill>
                      <a:latin typeface="Calibri" panose="020F0502020204030204"/>
                      <a:cs typeface="Arial" pitchFamily="34" charset="0"/>
                    </a:rPr>
                    <a:t> </a:t>
                  </a:r>
                  <a:r>
                    <a:rPr lang="en-US" sz="1013" i="1" kern="0" dirty="0">
                      <a:solidFill>
                        <a:srgbClr val="000000">
                          <a:lumMod val="65000"/>
                          <a:lumOff val="35000"/>
                        </a:srgbClr>
                      </a:solidFill>
                      <a:latin typeface="Calibri" panose="020F0502020204030204"/>
                      <a:cs typeface="Arial" pitchFamily="34" charset="0"/>
                    </a:rPr>
                    <a:t>&amp; Execution of Analytics</a:t>
                  </a:r>
                </a:p>
              </p:txBody>
            </p:sp>
            <p:pic>
              <p:nvPicPr>
                <p:cNvPr id="48" name="Picture 47"/>
                <p:cNvPicPr>
                  <a:picLocks noChangeAspect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39779" y="4459979"/>
                  <a:ext cx="457200" cy="490970"/>
                </a:xfrm>
                <a:prstGeom prst="rect">
                  <a:avLst/>
                </a:prstGeom>
              </p:spPr>
            </p:pic>
            <p:sp>
              <p:nvSpPr>
                <p:cNvPr id="49" name="TextBox 48"/>
                <p:cNvSpPr txBox="1"/>
                <p:nvPr/>
              </p:nvSpPr>
              <p:spPr>
                <a:xfrm>
                  <a:off x="1627835" y="5037181"/>
                  <a:ext cx="974516" cy="18976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en-US" sz="225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788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EXPLORE</a:t>
                  </a:r>
                  <a:r>
                    <a:rPr lang="en-US" sz="525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endParaRPr lang="en-US" sz="675" dirty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2544739" y="4073249"/>
                  <a:ext cx="974516" cy="18976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en-US" sz="788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PREPARE</a:t>
                  </a: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2804407" y="5715014"/>
                  <a:ext cx="974516" cy="18976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en-US" sz="225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788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MODEL</a:t>
                  </a: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4845175" y="5720035"/>
                  <a:ext cx="974516" cy="18976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en-US" sz="788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MONITOR </a:t>
                  </a: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5540686" y="4791275"/>
                  <a:ext cx="763694" cy="18976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en-US" sz="788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EXECUTE</a:t>
                  </a: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4606381" y="4128786"/>
                  <a:ext cx="799294" cy="18976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en-US" sz="788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INVENTORY</a:t>
                  </a: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3804666" y="4979452"/>
                  <a:ext cx="564230" cy="18976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defTabSz="685800"/>
                  <a:r>
                    <a:rPr lang="en-US" sz="788" b="1" dirty="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ASK</a:t>
                  </a:r>
                </a:p>
              </p:txBody>
            </p:sp>
          </p:grpSp>
        </p:grpSp>
        <p:grpSp>
          <p:nvGrpSpPr>
            <p:cNvPr id="6" name="Group 5"/>
            <p:cNvGrpSpPr/>
            <p:nvPr/>
          </p:nvGrpSpPr>
          <p:grpSpPr>
            <a:xfrm>
              <a:off x="2706060" y="1466144"/>
              <a:ext cx="392929" cy="315930"/>
              <a:chOff x="1717869" y="5431516"/>
              <a:chExt cx="765376" cy="660936"/>
            </a:xfrm>
            <a:effectLst>
              <a:outerShdw blurRad="63500" sx="103000" sy="103000" algn="ctr" rotWithShape="0">
                <a:schemeClr val="bg1">
                  <a:alpha val="50000"/>
                </a:schemeClr>
              </a:outerShdw>
            </a:effectLst>
          </p:grpSpPr>
          <p:sp>
            <p:nvSpPr>
              <p:cNvPr id="38" name="Can 37"/>
              <p:cNvSpPr/>
              <p:nvPr/>
            </p:nvSpPr>
            <p:spPr>
              <a:xfrm>
                <a:off x="1717869" y="5665092"/>
                <a:ext cx="435833" cy="245808"/>
              </a:xfrm>
              <a:prstGeom prst="can">
                <a:avLst>
                  <a:gd name="adj" fmla="val 48449"/>
                </a:avLst>
              </a:prstGeom>
              <a:solidFill>
                <a:srgbClr val="365C7E"/>
              </a:solidFill>
              <a:ln w="6350" cap="flat" cmpd="sng" algn="ctr">
                <a:solidFill>
                  <a:srgbClr val="B0B7BB">
                    <a:lumMod val="40000"/>
                    <a:lumOff val="6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766"/>
                <a:endParaRPr lang="en-US" sz="600" kern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9" name="Can 38"/>
              <p:cNvSpPr/>
              <p:nvPr/>
            </p:nvSpPr>
            <p:spPr>
              <a:xfrm>
                <a:off x="1717869" y="5538537"/>
                <a:ext cx="435833" cy="245808"/>
              </a:xfrm>
              <a:prstGeom prst="can">
                <a:avLst>
                  <a:gd name="adj" fmla="val 48449"/>
                </a:avLst>
              </a:prstGeom>
              <a:solidFill>
                <a:srgbClr val="365C7E"/>
              </a:solidFill>
              <a:ln w="6350" cap="flat" cmpd="sng" algn="ctr">
                <a:solidFill>
                  <a:srgbClr val="B0B7BB">
                    <a:lumMod val="40000"/>
                    <a:lumOff val="6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766"/>
                <a:endParaRPr lang="en-US" sz="600" kern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0" name="Can 39"/>
              <p:cNvSpPr/>
              <p:nvPr/>
            </p:nvSpPr>
            <p:spPr>
              <a:xfrm>
                <a:off x="2047412" y="5558071"/>
                <a:ext cx="435833" cy="245808"/>
              </a:xfrm>
              <a:prstGeom prst="can">
                <a:avLst>
                  <a:gd name="adj" fmla="val 48449"/>
                </a:avLst>
              </a:prstGeom>
              <a:solidFill>
                <a:srgbClr val="365C7E"/>
              </a:solidFill>
              <a:ln w="6350" cap="flat" cmpd="sng" algn="ctr">
                <a:solidFill>
                  <a:srgbClr val="B0B7BB">
                    <a:lumMod val="40000"/>
                    <a:lumOff val="6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766"/>
                <a:endParaRPr lang="en-US" sz="600" kern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1" name="Can 40"/>
              <p:cNvSpPr/>
              <p:nvPr/>
            </p:nvSpPr>
            <p:spPr>
              <a:xfrm>
                <a:off x="2047412" y="5431516"/>
                <a:ext cx="435833" cy="245808"/>
              </a:xfrm>
              <a:prstGeom prst="can">
                <a:avLst>
                  <a:gd name="adj" fmla="val 48449"/>
                </a:avLst>
              </a:prstGeom>
              <a:solidFill>
                <a:srgbClr val="365C7E"/>
              </a:solidFill>
              <a:ln w="6350" cap="flat" cmpd="sng" algn="ctr">
                <a:solidFill>
                  <a:srgbClr val="B0B7BB">
                    <a:lumMod val="40000"/>
                    <a:lumOff val="6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766"/>
                <a:endParaRPr lang="en-US" sz="600" kern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2" name="Can 41"/>
              <p:cNvSpPr/>
              <p:nvPr/>
            </p:nvSpPr>
            <p:spPr>
              <a:xfrm>
                <a:off x="1966713" y="5846644"/>
                <a:ext cx="435833" cy="245808"/>
              </a:xfrm>
              <a:prstGeom prst="can">
                <a:avLst>
                  <a:gd name="adj" fmla="val 48449"/>
                </a:avLst>
              </a:prstGeom>
              <a:solidFill>
                <a:srgbClr val="365C7E"/>
              </a:solidFill>
              <a:ln w="6350" cap="flat" cmpd="sng" algn="ctr">
                <a:solidFill>
                  <a:srgbClr val="B0B7BB">
                    <a:lumMod val="40000"/>
                    <a:lumOff val="6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766"/>
                <a:endParaRPr lang="en-US" sz="600" kern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3" name="Can 42"/>
              <p:cNvSpPr/>
              <p:nvPr/>
            </p:nvSpPr>
            <p:spPr>
              <a:xfrm>
                <a:off x="1966713" y="5720089"/>
                <a:ext cx="435833" cy="245808"/>
              </a:xfrm>
              <a:prstGeom prst="can">
                <a:avLst>
                  <a:gd name="adj" fmla="val 48449"/>
                </a:avLst>
              </a:prstGeom>
              <a:solidFill>
                <a:srgbClr val="365C7E"/>
              </a:solidFill>
              <a:ln w="6350" cap="flat" cmpd="sng" algn="ctr">
                <a:solidFill>
                  <a:srgbClr val="B0B7BB">
                    <a:lumMod val="40000"/>
                    <a:lumOff val="6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766"/>
                <a:endParaRPr lang="en-US" sz="600" kern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6393671" y="1886886"/>
              <a:ext cx="356854" cy="322931"/>
              <a:chOff x="2954612" y="2920857"/>
              <a:chExt cx="978532" cy="885514"/>
            </a:xfrm>
            <a:effectLst>
              <a:outerShdw blurRad="38100" dist="12700" dir="7800000" sx="103000" sy="103000" algn="ctr" rotWithShape="0">
                <a:schemeClr val="bg1">
                  <a:alpha val="73000"/>
                </a:schemeClr>
              </a:outerShdw>
            </a:effectLst>
          </p:grpSpPr>
          <p:sp>
            <p:nvSpPr>
              <p:cNvPr id="35" name="Freeform 34"/>
              <p:cNvSpPr/>
              <p:nvPr/>
            </p:nvSpPr>
            <p:spPr>
              <a:xfrm rot="4920919">
                <a:off x="2949910" y="2925559"/>
                <a:ext cx="564558" cy="555154"/>
              </a:xfrm>
              <a:custGeom>
                <a:avLst/>
                <a:gdLst>
                  <a:gd name="connsiteX0" fmla="*/ 415752 w 1423776"/>
                  <a:gd name="connsiteY0" fmla="*/ 730761 h 1400064"/>
                  <a:gd name="connsiteX1" fmla="*/ 741883 w 1423776"/>
                  <a:gd name="connsiteY1" fmla="*/ 992364 h 1400064"/>
                  <a:gd name="connsiteX2" fmla="*/ 1003486 w 1423776"/>
                  <a:gd name="connsiteY2" fmla="*/ 666233 h 1400064"/>
                  <a:gd name="connsiteX3" fmla="*/ 677355 w 1423776"/>
                  <a:gd name="connsiteY3" fmla="*/ 404630 h 1400064"/>
                  <a:gd name="connsiteX4" fmla="*/ 415752 w 1423776"/>
                  <a:gd name="connsiteY4" fmla="*/ 730761 h 1400064"/>
                  <a:gd name="connsiteX5" fmla="*/ 18792 w 1423776"/>
                  <a:gd name="connsiteY5" fmla="*/ 871328 h 1400064"/>
                  <a:gd name="connsiteX6" fmla="*/ 0 w 1423776"/>
                  <a:gd name="connsiteY6" fmla="*/ 700168 h 1400064"/>
                  <a:gd name="connsiteX7" fmla="*/ 125488 w 1423776"/>
                  <a:gd name="connsiteY7" fmla="*/ 619202 h 1400064"/>
                  <a:gd name="connsiteX8" fmla="*/ 139906 w 1423776"/>
                  <a:gd name="connsiteY8" fmla="*/ 544891 h 1400064"/>
                  <a:gd name="connsiteX9" fmla="*/ 57558 w 1423776"/>
                  <a:gd name="connsiteY9" fmla="*/ 417181 h 1400064"/>
                  <a:gd name="connsiteX10" fmla="*/ 145265 w 1423776"/>
                  <a:gd name="connsiteY10" fmla="*/ 269003 h 1400064"/>
                  <a:gd name="connsiteX11" fmla="*/ 294475 w 1423776"/>
                  <a:gd name="connsiteY11" fmla="*/ 279585 h 1400064"/>
                  <a:gd name="connsiteX12" fmla="*/ 327503 w 1423776"/>
                  <a:gd name="connsiteY12" fmla="*/ 247214 h 1400064"/>
                  <a:gd name="connsiteX13" fmla="*/ 379112 w 1423776"/>
                  <a:gd name="connsiteY13" fmla="*/ 209505 h 1400064"/>
                  <a:gd name="connsiteX14" fmla="*/ 376794 w 1423776"/>
                  <a:gd name="connsiteY14" fmla="*/ 207174 h 1400064"/>
                  <a:gd name="connsiteX15" fmla="*/ 398919 w 1423776"/>
                  <a:gd name="connsiteY15" fmla="*/ 55389 h 1400064"/>
                  <a:gd name="connsiteX16" fmla="*/ 562426 w 1423776"/>
                  <a:gd name="connsiteY16" fmla="*/ 1404 h 1400064"/>
                  <a:gd name="connsiteX17" fmla="*/ 670578 w 1423776"/>
                  <a:gd name="connsiteY17" fmla="*/ 110175 h 1400064"/>
                  <a:gd name="connsiteX18" fmla="*/ 670526 w 1423776"/>
                  <a:gd name="connsiteY18" fmla="*/ 110535 h 1400064"/>
                  <a:gd name="connsiteX19" fmla="*/ 745429 w 1423776"/>
                  <a:gd name="connsiteY19" fmla="*/ 109869 h 1400064"/>
                  <a:gd name="connsiteX20" fmla="*/ 745059 w 1423776"/>
                  <a:gd name="connsiteY20" fmla="*/ 107004 h 1400064"/>
                  <a:gd name="connsiteX21" fmla="*/ 854960 w 1423776"/>
                  <a:gd name="connsiteY21" fmla="*/ 0 h 1400064"/>
                  <a:gd name="connsiteX22" fmla="*/ 1017570 w 1423776"/>
                  <a:gd name="connsiteY22" fmla="*/ 56628 h 1400064"/>
                  <a:gd name="connsiteX23" fmla="*/ 1037007 w 1423776"/>
                  <a:gd name="connsiteY23" fmla="*/ 207008 h 1400064"/>
                  <a:gd name="connsiteX24" fmla="*/ 1045456 w 1423776"/>
                  <a:gd name="connsiteY24" fmla="*/ 211853 h 1400064"/>
                  <a:gd name="connsiteX25" fmla="*/ 1098909 w 1423776"/>
                  <a:gd name="connsiteY25" fmla="*/ 257693 h 1400064"/>
                  <a:gd name="connsiteX26" fmla="*/ 1246936 w 1423776"/>
                  <a:gd name="connsiteY26" fmla="*/ 240224 h 1400064"/>
                  <a:gd name="connsiteX27" fmla="*/ 1341460 w 1423776"/>
                  <a:gd name="connsiteY27" fmla="*/ 384148 h 1400064"/>
                  <a:gd name="connsiteX28" fmla="*/ 1269368 w 1423776"/>
                  <a:gd name="connsiteY28" fmla="*/ 508316 h 1400064"/>
                  <a:gd name="connsiteX29" fmla="*/ 1295826 w 1423776"/>
                  <a:gd name="connsiteY29" fmla="*/ 627106 h 1400064"/>
                  <a:gd name="connsiteX30" fmla="*/ 1298133 w 1423776"/>
                  <a:gd name="connsiteY30" fmla="*/ 626351 h 1400064"/>
                  <a:gd name="connsiteX31" fmla="*/ 1423776 w 1423776"/>
                  <a:gd name="connsiteY31" fmla="*/ 714339 h 1400064"/>
                  <a:gd name="connsiteX32" fmla="*/ 1398507 w 1423776"/>
                  <a:gd name="connsiteY32" fmla="*/ 884664 h 1400064"/>
                  <a:gd name="connsiteX33" fmla="*/ 1252730 w 1423776"/>
                  <a:gd name="connsiteY33" fmla="*/ 932385 h 1400064"/>
                  <a:gd name="connsiteX34" fmla="*/ 1252557 w 1423776"/>
                  <a:gd name="connsiteY34" fmla="*/ 932263 h 1400064"/>
                  <a:gd name="connsiteX35" fmla="*/ 1251605 w 1423776"/>
                  <a:gd name="connsiteY35" fmla="*/ 935067 h 1400064"/>
                  <a:gd name="connsiteX36" fmla="*/ 1206062 w 1423776"/>
                  <a:gd name="connsiteY36" fmla="*/ 1015061 h 1400064"/>
                  <a:gd name="connsiteX37" fmla="*/ 1211343 w 1423776"/>
                  <a:gd name="connsiteY37" fmla="*/ 1017273 h 1400064"/>
                  <a:gd name="connsiteX38" fmla="*/ 1248836 w 1423776"/>
                  <a:gd name="connsiteY38" fmla="*/ 1166009 h 1400064"/>
                  <a:gd name="connsiteX39" fmla="*/ 1118319 w 1423776"/>
                  <a:gd name="connsiteY39" fmla="*/ 1278323 h 1400064"/>
                  <a:gd name="connsiteX40" fmla="*/ 981524 w 1423776"/>
                  <a:gd name="connsiteY40" fmla="*/ 1221038 h 1400064"/>
                  <a:gd name="connsiteX41" fmla="*/ 891285 w 1423776"/>
                  <a:gd name="connsiteY41" fmla="*/ 1261286 h 1400064"/>
                  <a:gd name="connsiteX42" fmla="*/ 855306 w 1423776"/>
                  <a:gd name="connsiteY42" fmla="*/ 1268948 h 1400064"/>
                  <a:gd name="connsiteX43" fmla="*/ 789748 w 1423776"/>
                  <a:gd name="connsiteY43" fmla="*/ 1400064 h 1400064"/>
                  <a:gd name="connsiteX44" fmla="*/ 617559 w 1423776"/>
                  <a:gd name="connsiteY44" fmla="*/ 1400064 h 1400064"/>
                  <a:gd name="connsiteX45" fmla="*/ 551161 w 1423776"/>
                  <a:gd name="connsiteY45" fmla="*/ 1267268 h 1400064"/>
                  <a:gd name="connsiteX46" fmla="*/ 540302 w 1423776"/>
                  <a:gd name="connsiteY46" fmla="*/ 1265161 h 1400064"/>
                  <a:gd name="connsiteX47" fmla="*/ 448222 w 1423776"/>
                  <a:gd name="connsiteY47" fmla="*/ 1226233 h 1400064"/>
                  <a:gd name="connsiteX48" fmla="*/ 446837 w 1423776"/>
                  <a:gd name="connsiteY48" fmla="*/ 1231392 h 1400064"/>
                  <a:gd name="connsiteX49" fmla="*/ 304459 w 1423776"/>
                  <a:gd name="connsiteY49" fmla="*/ 1288458 h 1400064"/>
                  <a:gd name="connsiteX50" fmla="*/ 175684 w 1423776"/>
                  <a:gd name="connsiteY50" fmla="*/ 1174151 h 1400064"/>
                  <a:gd name="connsiteX51" fmla="*/ 215458 w 1423776"/>
                  <a:gd name="connsiteY51" fmla="*/ 1026010 h 1400064"/>
                  <a:gd name="connsiteX52" fmla="*/ 218993 w 1423776"/>
                  <a:gd name="connsiteY52" fmla="*/ 1024593 h 1400064"/>
                  <a:gd name="connsiteX53" fmla="*/ 167496 w 1423776"/>
                  <a:gd name="connsiteY53" fmla="*/ 934897 h 1400064"/>
                  <a:gd name="connsiteX54" fmla="*/ 163655 w 1423776"/>
                  <a:gd name="connsiteY54" fmla="*/ 923896 h 1400064"/>
                  <a:gd name="connsiteX55" fmla="*/ 162654 w 1423776"/>
                  <a:gd name="connsiteY55" fmla="*/ 924543 h 1400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1423776" h="1400064">
                    <a:moveTo>
                      <a:pt x="415752" y="730761"/>
                    </a:moveTo>
                    <a:cubicBezTo>
                      <a:pt x="433571" y="893059"/>
                      <a:pt x="579584" y="1010183"/>
                      <a:pt x="741883" y="992364"/>
                    </a:cubicBezTo>
                    <a:cubicBezTo>
                      <a:pt x="904182" y="974545"/>
                      <a:pt x="1021305" y="828532"/>
                      <a:pt x="1003486" y="666233"/>
                    </a:cubicBezTo>
                    <a:cubicBezTo>
                      <a:pt x="985668" y="503934"/>
                      <a:pt x="839654" y="386811"/>
                      <a:pt x="677355" y="404630"/>
                    </a:cubicBezTo>
                    <a:cubicBezTo>
                      <a:pt x="515057" y="422449"/>
                      <a:pt x="397933" y="568462"/>
                      <a:pt x="415752" y="730761"/>
                    </a:cubicBezTo>
                    <a:close/>
                    <a:moveTo>
                      <a:pt x="18792" y="871328"/>
                    </a:moveTo>
                    <a:lnTo>
                      <a:pt x="0" y="700168"/>
                    </a:lnTo>
                    <a:lnTo>
                      <a:pt x="125488" y="619202"/>
                    </a:lnTo>
                    <a:lnTo>
                      <a:pt x="139906" y="544891"/>
                    </a:lnTo>
                    <a:lnTo>
                      <a:pt x="57558" y="417181"/>
                    </a:lnTo>
                    <a:lnTo>
                      <a:pt x="145265" y="269003"/>
                    </a:lnTo>
                    <a:lnTo>
                      <a:pt x="294475" y="279585"/>
                    </a:lnTo>
                    <a:lnTo>
                      <a:pt x="327503" y="247214"/>
                    </a:lnTo>
                    <a:lnTo>
                      <a:pt x="379112" y="209505"/>
                    </a:lnTo>
                    <a:lnTo>
                      <a:pt x="376794" y="207174"/>
                    </a:lnTo>
                    <a:lnTo>
                      <a:pt x="398919" y="55389"/>
                    </a:lnTo>
                    <a:lnTo>
                      <a:pt x="562426" y="1404"/>
                    </a:lnTo>
                    <a:lnTo>
                      <a:pt x="670578" y="110175"/>
                    </a:lnTo>
                    <a:lnTo>
                      <a:pt x="670526" y="110535"/>
                    </a:lnTo>
                    <a:lnTo>
                      <a:pt x="745429" y="109869"/>
                    </a:lnTo>
                    <a:lnTo>
                      <a:pt x="745059" y="107004"/>
                    </a:lnTo>
                    <a:lnTo>
                      <a:pt x="854960" y="0"/>
                    </a:lnTo>
                    <a:lnTo>
                      <a:pt x="1017570" y="56628"/>
                    </a:lnTo>
                    <a:lnTo>
                      <a:pt x="1037007" y="207008"/>
                    </a:lnTo>
                    <a:lnTo>
                      <a:pt x="1045456" y="211853"/>
                    </a:lnTo>
                    <a:lnTo>
                      <a:pt x="1098909" y="257693"/>
                    </a:lnTo>
                    <a:lnTo>
                      <a:pt x="1246936" y="240224"/>
                    </a:lnTo>
                    <a:lnTo>
                      <a:pt x="1341460" y="384148"/>
                    </a:lnTo>
                    <a:lnTo>
                      <a:pt x="1269368" y="508316"/>
                    </a:lnTo>
                    <a:lnTo>
                      <a:pt x="1295826" y="627106"/>
                    </a:lnTo>
                    <a:lnTo>
                      <a:pt x="1298133" y="626351"/>
                    </a:lnTo>
                    <a:lnTo>
                      <a:pt x="1423776" y="714339"/>
                    </a:lnTo>
                    <a:lnTo>
                      <a:pt x="1398507" y="884664"/>
                    </a:lnTo>
                    <a:lnTo>
                      <a:pt x="1252730" y="932385"/>
                    </a:lnTo>
                    <a:lnTo>
                      <a:pt x="1252557" y="932263"/>
                    </a:lnTo>
                    <a:lnTo>
                      <a:pt x="1251605" y="935067"/>
                    </a:lnTo>
                    <a:lnTo>
                      <a:pt x="1206062" y="1015061"/>
                    </a:lnTo>
                    <a:lnTo>
                      <a:pt x="1211343" y="1017273"/>
                    </a:lnTo>
                    <a:lnTo>
                      <a:pt x="1248836" y="1166009"/>
                    </a:lnTo>
                    <a:lnTo>
                      <a:pt x="1118319" y="1278323"/>
                    </a:lnTo>
                    <a:lnTo>
                      <a:pt x="981524" y="1221038"/>
                    </a:lnTo>
                    <a:lnTo>
                      <a:pt x="891285" y="1261286"/>
                    </a:lnTo>
                    <a:lnTo>
                      <a:pt x="855306" y="1268948"/>
                    </a:lnTo>
                    <a:lnTo>
                      <a:pt x="789748" y="1400064"/>
                    </a:lnTo>
                    <a:lnTo>
                      <a:pt x="617559" y="1400064"/>
                    </a:lnTo>
                    <a:lnTo>
                      <a:pt x="551161" y="1267268"/>
                    </a:lnTo>
                    <a:lnTo>
                      <a:pt x="540302" y="1265161"/>
                    </a:lnTo>
                    <a:lnTo>
                      <a:pt x="448222" y="1226233"/>
                    </a:lnTo>
                    <a:lnTo>
                      <a:pt x="446837" y="1231392"/>
                    </a:lnTo>
                    <a:lnTo>
                      <a:pt x="304459" y="1288458"/>
                    </a:lnTo>
                    <a:lnTo>
                      <a:pt x="175684" y="1174151"/>
                    </a:lnTo>
                    <a:lnTo>
                      <a:pt x="215458" y="1026010"/>
                    </a:lnTo>
                    <a:lnTo>
                      <a:pt x="218993" y="1024593"/>
                    </a:lnTo>
                    <a:lnTo>
                      <a:pt x="167496" y="934897"/>
                    </a:lnTo>
                    <a:lnTo>
                      <a:pt x="163655" y="923896"/>
                    </a:lnTo>
                    <a:lnTo>
                      <a:pt x="162654" y="924543"/>
                    </a:lnTo>
                    <a:close/>
                  </a:path>
                </a:pathLst>
              </a:custGeom>
              <a:solidFill>
                <a:srgbClr val="003B76">
                  <a:lumMod val="75000"/>
                  <a:alpha val="70000"/>
                </a:srgbClr>
              </a:solidFill>
              <a:ln w="264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384" tIns="22693" rIns="45384" bIns="2269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5090">
                  <a:defRPr/>
                </a:pPr>
                <a:endParaRPr lang="en-US" sz="450" kern="0" dirty="0">
                  <a:solidFill>
                    <a:srgbClr val="007DC3"/>
                  </a:solidFill>
                  <a:latin typeface="Calibri" panose="020F0502020204030204"/>
                </a:endParaRPr>
              </a:p>
            </p:txBody>
          </p:sp>
          <p:sp>
            <p:nvSpPr>
              <p:cNvPr id="36" name="Freeform 35"/>
              <p:cNvSpPr/>
              <p:nvPr/>
            </p:nvSpPr>
            <p:spPr>
              <a:xfrm rot="4920919">
                <a:off x="3484832" y="3050409"/>
                <a:ext cx="452076" cy="444548"/>
              </a:xfrm>
              <a:custGeom>
                <a:avLst/>
                <a:gdLst>
                  <a:gd name="connsiteX0" fmla="*/ 415752 w 1423776"/>
                  <a:gd name="connsiteY0" fmla="*/ 730761 h 1400064"/>
                  <a:gd name="connsiteX1" fmla="*/ 741883 w 1423776"/>
                  <a:gd name="connsiteY1" fmla="*/ 992364 h 1400064"/>
                  <a:gd name="connsiteX2" fmla="*/ 1003486 w 1423776"/>
                  <a:gd name="connsiteY2" fmla="*/ 666233 h 1400064"/>
                  <a:gd name="connsiteX3" fmla="*/ 677355 w 1423776"/>
                  <a:gd name="connsiteY3" fmla="*/ 404630 h 1400064"/>
                  <a:gd name="connsiteX4" fmla="*/ 415752 w 1423776"/>
                  <a:gd name="connsiteY4" fmla="*/ 730761 h 1400064"/>
                  <a:gd name="connsiteX5" fmla="*/ 18792 w 1423776"/>
                  <a:gd name="connsiteY5" fmla="*/ 871328 h 1400064"/>
                  <a:gd name="connsiteX6" fmla="*/ 0 w 1423776"/>
                  <a:gd name="connsiteY6" fmla="*/ 700168 h 1400064"/>
                  <a:gd name="connsiteX7" fmla="*/ 125488 w 1423776"/>
                  <a:gd name="connsiteY7" fmla="*/ 619202 h 1400064"/>
                  <a:gd name="connsiteX8" fmla="*/ 139906 w 1423776"/>
                  <a:gd name="connsiteY8" fmla="*/ 544891 h 1400064"/>
                  <a:gd name="connsiteX9" fmla="*/ 57558 w 1423776"/>
                  <a:gd name="connsiteY9" fmla="*/ 417181 h 1400064"/>
                  <a:gd name="connsiteX10" fmla="*/ 145265 w 1423776"/>
                  <a:gd name="connsiteY10" fmla="*/ 269003 h 1400064"/>
                  <a:gd name="connsiteX11" fmla="*/ 294475 w 1423776"/>
                  <a:gd name="connsiteY11" fmla="*/ 279585 h 1400064"/>
                  <a:gd name="connsiteX12" fmla="*/ 327503 w 1423776"/>
                  <a:gd name="connsiteY12" fmla="*/ 247214 h 1400064"/>
                  <a:gd name="connsiteX13" fmla="*/ 379112 w 1423776"/>
                  <a:gd name="connsiteY13" fmla="*/ 209505 h 1400064"/>
                  <a:gd name="connsiteX14" fmla="*/ 376794 w 1423776"/>
                  <a:gd name="connsiteY14" fmla="*/ 207174 h 1400064"/>
                  <a:gd name="connsiteX15" fmla="*/ 398919 w 1423776"/>
                  <a:gd name="connsiteY15" fmla="*/ 55389 h 1400064"/>
                  <a:gd name="connsiteX16" fmla="*/ 562426 w 1423776"/>
                  <a:gd name="connsiteY16" fmla="*/ 1404 h 1400064"/>
                  <a:gd name="connsiteX17" fmla="*/ 670578 w 1423776"/>
                  <a:gd name="connsiteY17" fmla="*/ 110175 h 1400064"/>
                  <a:gd name="connsiteX18" fmla="*/ 670526 w 1423776"/>
                  <a:gd name="connsiteY18" fmla="*/ 110535 h 1400064"/>
                  <a:gd name="connsiteX19" fmla="*/ 745429 w 1423776"/>
                  <a:gd name="connsiteY19" fmla="*/ 109869 h 1400064"/>
                  <a:gd name="connsiteX20" fmla="*/ 745059 w 1423776"/>
                  <a:gd name="connsiteY20" fmla="*/ 107004 h 1400064"/>
                  <a:gd name="connsiteX21" fmla="*/ 854960 w 1423776"/>
                  <a:gd name="connsiteY21" fmla="*/ 0 h 1400064"/>
                  <a:gd name="connsiteX22" fmla="*/ 1017570 w 1423776"/>
                  <a:gd name="connsiteY22" fmla="*/ 56628 h 1400064"/>
                  <a:gd name="connsiteX23" fmla="*/ 1037007 w 1423776"/>
                  <a:gd name="connsiteY23" fmla="*/ 207008 h 1400064"/>
                  <a:gd name="connsiteX24" fmla="*/ 1045456 w 1423776"/>
                  <a:gd name="connsiteY24" fmla="*/ 211853 h 1400064"/>
                  <a:gd name="connsiteX25" fmla="*/ 1098909 w 1423776"/>
                  <a:gd name="connsiteY25" fmla="*/ 257693 h 1400064"/>
                  <a:gd name="connsiteX26" fmla="*/ 1246936 w 1423776"/>
                  <a:gd name="connsiteY26" fmla="*/ 240224 h 1400064"/>
                  <a:gd name="connsiteX27" fmla="*/ 1341460 w 1423776"/>
                  <a:gd name="connsiteY27" fmla="*/ 384148 h 1400064"/>
                  <a:gd name="connsiteX28" fmla="*/ 1269368 w 1423776"/>
                  <a:gd name="connsiteY28" fmla="*/ 508316 h 1400064"/>
                  <a:gd name="connsiteX29" fmla="*/ 1295826 w 1423776"/>
                  <a:gd name="connsiteY29" fmla="*/ 627106 h 1400064"/>
                  <a:gd name="connsiteX30" fmla="*/ 1298133 w 1423776"/>
                  <a:gd name="connsiteY30" fmla="*/ 626351 h 1400064"/>
                  <a:gd name="connsiteX31" fmla="*/ 1423776 w 1423776"/>
                  <a:gd name="connsiteY31" fmla="*/ 714339 h 1400064"/>
                  <a:gd name="connsiteX32" fmla="*/ 1398507 w 1423776"/>
                  <a:gd name="connsiteY32" fmla="*/ 884664 h 1400064"/>
                  <a:gd name="connsiteX33" fmla="*/ 1252730 w 1423776"/>
                  <a:gd name="connsiteY33" fmla="*/ 932385 h 1400064"/>
                  <a:gd name="connsiteX34" fmla="*/ 1252557 w 1423776"/>
                  <a:gd name="connsiteY34" fmla="*/ 932263 h 1400064"/>
                  <a:gd name="connsiteX35" fmla="*/ 1251605 w 1423776"/>
                  <a:gd name="connsiteY35" fmla="*/ 935067 h 1400064"/>
                  <a:gd name="connsiteX36" fmla="*/ 1206062 w 1423776"/>
                  <a:gd name="connsiteY36" fmla="*/ 1015061 h 1400064"/>
                  <a:gd name="connsiteX37" fmla="*/ 1211343 w 1423776"/>
                  <a:gd name="connsiteY37" fmla="*/ 1017273 h 1400064"/>
                  <a:gd name="connsiteX38" fmla="*/ 1248836 w 1423776"/>
                  <a:gd name="connsiteY38" fmla="*/ 1166009 h 1400064"/>
                  <a:gd name="connsiteX39" fmla="*/ 1118319 w 1423776"/>
                  <a:gd name="connsiteY39" fmla="*/ 1278323 h 1400064"/>
                  <a:gd name="connsiteX40" fmla="*/ 981524 w 1423776"/>
                  <a:gd name="connsiteY40" fmla="*/ 1221038 h 1400064"/>
                  <a:gd name="connsiteX41" fmla="*/ 891285 w 1423776"/>
                  <a:gd name="connsiteY41" fmla="*/ 1261286 h 1400064"/>
                  <a:gd name="connsiteX42" fmla="*/ 855306 w 1423776"/>
                  <a:gd name="connsiteY42" fmla="*/ 1268948 h 1400064"/>
                  <a:gd name="connsiteX43" fmla="*/ 789748 w 1423776"/>
                  <a:gd name="connsiteY43" fmla="*/ 1400064 h 1400064"/>
                  <a:gd name="connsiteX44" fmla="*/ 617559 w 1423776"/>
                  <a:gd name="connsiteY44" fmla="*/ 1400064 h 1400064"/>
                  <a:gd name="connsiteX45" fmla="*/ 551161 w 1423776"/>
                  <a:gd name="connsiteY45" fmla="*/ 1267268 h 1400064"/>
                  <a:gd name="connsiteX46" fmla="*/ 540302 w 1423776"/>
                  <a:gd name="connsiteY46" fmla="*/ 1265161 h 1400064"/>
                  <a:gd name="connsiteX47" fmla="*/ 448222 w 1423776"/>
                  <a:gd name="connsiteY47" fmla="*/ 1226233 h 1400064"/>
                  <a:gd name="connsiteX48" fmla="*/ 446837 w 1423776"/>
                  <a:gd name="connsiteY48" fmla="*/ 1231392 h 1400064"/>
                  <a:gd name="connsiteX49" fmla="*/ 304459 w 1423776"/>
                  <a:gd name="connsiteY49" fmla="*/ 1288458 h 1400064"/>
                  <a:gd name="connsiteX50" fmla="*/ 175684 w 1423776"/>
                  <a:gd name="connsiteY50" fmla="*/ 1174151 h 1400064"/>
                  <a:gd name="connsiteX51" fmla="*/ 215458 w 1423776"/>
                  <a:gd name="connsiteY51" fmla="*/ 1026010 h 1400064"/>
                  <a:gd name="connsiteX52" fmla="*/ 218993 w 1423776"/>
                  <a:gd name="connsiteY52" fmla="*/ 1024593 h 1400064"/>
                  <a:gd name="connsiteX53" fmla="*/ 167496 w 1423776"/>
                  <a:gd name="connsiteY53" fmla="*/ 934897 h 1400064"/>
                  <a:gd name="connsiteX54" fmla="*/ 163655 w 1423776"/>
                  <a:gd name="connsiteY54" fmla="*/ 923896 h 1400064"/>
                  <a:gd name="connsiteX55" fmla="*/ 162654 w 1423776"/>
                  <a:gd name="connsiteY55" fmla="*/ 924543 h 1400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1423776" h="1400064">
                    <a:moveTo>
                      <a:pt x="415752" y="730761"/>
                    </a:moveTo>
                    <a:cubicBezTo>
                      <a:pt x="433571" y="893059"/>
                      <a:pt x="579584" y="1010183"/>
                      <a:pt x="741883" y="992364"/>
                    </a:cubicBezTo>
                    <a:cubicBezTo>
                      <a:pt x="904182" y="974545"/>
                      <a:pt x="1021305" y="828532"/>
                      <a:pt x="1003486" y="666233"/>
                    </a:cubicBezTo>
                    <a:cubicBezTo>
                      <a:pt x="985668" y="503934"/>
                      <a:pt x="839654" y="386811"/>
                      <a:pt x="677355" y="404630"/>
                    </a:cubicBezTo>
                    <a:cubicBezTo>
                      <a:pt x="515057" y="422449"/>
                      <a:pt x="397933" y="568462"/>
                      <a:pt x="415752" y="730761"/>
                    </a:cubicBezTo>
                    <a:close/>
                    <a:moveTo>
                      <a:pt x="18792" y="871328"/>
                    </a:moveTo>
                    <a:lnTo>
                      <a:pt x="0" y="700168"/>
                    </a:lnTo>
                    <a:lnTo>
                      <a:pt x="125488" y="619202"/>
                    </a:lnTo>
                    <a:lnTo>
                      <a:pt x="139906" y="544891"/>
                    </a:lnTo>
                    <a:lnTo>
                      <a:pt x="57558" y="417181"/>
                    </a:lnTo>
                    <a:lnTo>
                      <a:pt x="145265" y="269003"/>
                    </a:lnTo>
                    <a:lnTo>
                      <a:pt x="294475" y="279585"/>
                    </a:lnTo>
                    <a:lnTo>
                      <a:pt x="327503" y="247214"/>
                    </a:lnTo>
                    <a:lnTo>
                      <a:pt x="379112" y="209505"/>
                    </a:lnTo>
                    <a:lnTo>
                      <a:pt x="376794" y="207174"/>
                    </a:lnTo>
                    <a:lnTo>
                      <a:pt x="398919" y="55389"/>
                    </a:lnTo>
                    <a:lnTo>
                      <a:pt x="562426" y="1404"/>
                    </a:lnTo>
                    <a:lnTo>
                      <a:pt x="670578" y="110175"/>
                    </a:lnTo>
                    <a:lnTo>
                      <a:pt x="670526" y="110535"/>
                    </a:lnTo>
                    <a:lnTo>
                      <a:pt x="745429" y="109869"/>
                    </a:lnTo>
                    <a:lnTo>
                      <a:pt x="745059" y="107004"/>
                    </a:lnTo>
                    <a:lnTo>
                      <a:pt x="854960" y="0"/>
                    </a:lnTo>
                    <a:lnTo>
                      <a:pt x="1017570" y="56628"/>
                    </a:lnTo>
                    <a:lnTo>
                      <a:pt x="1037007" y="207008"/>
                    </a:lnTo>
                    <a:lnTo>
                      <a:pt x="1045456" y="211853"/>
                    </a:lnTo>
                    <a:lnTo>
                      <a:pt x="1098909" y="257693"/>
                    </a:lnTo>
                    <a:lnTo>
                      <a:pt x="1246936" y="240224"/>
                    </a:lnTo>
                    <a:lnTo>
                      <a:pt x="1341460" y="384148"/>
                    </a:lnTo>
                    <a:lnTo>
                      <a:pt x="1269368" y="508316"/>
                    </a:lnTo>
                    <a:lnTo>
                      <a:pt x="1295826" y="627106"/>
                    </a:lnTo>
                    <a:lnTo>
                      <a:pt x="1298133" y="626351"/>
                    </a:lnTo>
                    <a:lnTo>
                      <a:pt x="1423776" y="714339"/>
                    </a:lnTo>
                    <a:lnTo>
                      <a:pt x="1398507" y="884664"/>
                    </a:lnTo>
                    <a:lnTo>
                      <a:pt x="1252730" y="932385"/>
                    </a:lnTo>
                    <a:lnTo>
                      <a:pt x="1252557" y="932263"/>
                    </a:lnTo>
                    <a:lnTo>
                      <a:pt x="1251605" y="935067"/>
                    </a:lnTo>
                    <a:lnTo>
                      <a:pt x="1206062" y="1015061"/>
                    </a:lnTo>
                    <a:lnTo>
                      <a:pt x="1211343" y="1017273"/>
                    </a:lnTo>
                    <a:lnTo>
                      <a:pt x="1248836" y="1166009"/>
                    </a:lnTo>
                    <a:lnTo>
                      <a:pt x="1118319" y="1278323"/>
                    </a:lnTo>
                    <a:lnTo>
                      <a:pt x="981524" y="1221038"/>
                    </a:lnTo>
                    <a:lnTo>
                      <a:pt x="891285" y="1261286"/>
                    </a:lnTo>
                    <a:lnTo>
                      <a:pt x="855306" y="1268948"/>
                    </a:lnTo>
                    <a:lnTo>
                      <a:pt x="789748" y="1400064"/>
                    </a:lnTo>
                    <a:lnTo>
                      <a:pt x="617559" y="1400064"/>
                    </a:lnTo>
                    <a:lnTo>
                      <a:pt x="551161" y="1267268"/>
                    </a:lnTo>
                    <a:lnTo>
                      <a:pt x="540302" y="1265161"/>
                    </a:lnTo>
                    <a:lnTo>
                      <a:pt x="448222" y="1226233"/>
                    </a:lnTo>
                    <a:lnTo>
                      <a:pt x="446837" y="1231392"/>
                    </a:lnTo>
                    <a:lnTo>
                      <a:pt x="304459" y="1288458"/>
                    </a:lnTo>
                    <a:lnTo>
                      <a:pt x="175684" y="1174151"/>
                    </a:lnTo>
                    <a:lnTo>
                      <a:pt x="215458" y="1026010"/>
                    </a:lnTo>
                    <a:lnTo>
                      <a:pt x="218993" y="1024593"/>
                    </a:lnTo>
                    <a:lnTo>
                      <a:pt x="167496" y="934897"/>
                    </a:lnTo>
                    <a:lnTo>
                      <a:pt x="163655" y="923896"/>
                    </a:lnTo>
                    <a:lnTo>
                      <a:pt x="162654" y="924543"/>
                    </a:lnTo>
                    <a:close/>
                  </a:path>
                </a:pathLst>
              </a:custGeom>
              <a:solidFill>
                <a:srgbClr val="007DC3">
                  <a:lumMod val="75000"/>
                </a:srgbClr>
              </a:solidFill>
              <a:ln w="264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384" tIns="22693" rIns="45384" bIns="2269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5090">
                  <a:defRPr/>
                </a:pPr>
                <a:endParaRPr lang="en-US" sz="450" kern="0" dirty="0">
                  <a:solidFill>
                    <a:srgbClr val="007DC3"/>
                  </a:solidFill>
                  <a:latin typeface="Calibri" panose="020F0502020204030204"/>
                </a:endParaRPr>
              </a:p>
            </p:txBody>
          </p:sp>
          <p:sp>
            <p:nvSpPr>
              <p:cNvPr id="37" name="Freeform 36"/>
              <p:cNvSpPr/>
              <p:nvPr/>
            </p:nvSpPr>
            <p:spPr>
              <a:xfrm rot="4355169">
                <a:off x="3270530" y="3425663"/>
                <a:ext cx="383905" cy="377512"/>
              </a:xfrm>
              <a:custGeom>
                <a:avLst/>
                <a:gdLst>
                  <a:gd name="connsiteX0" fmla="*/ 415752 w 1423776"/>
                  <a:gd name="connsiteY0" fmla="*/ 730761 h 1400064"/>
                  <a:gd name="connsiteX1" fmla="*/ 741883 w 1423776"/>
                  <a:gd name="connsiteY1" fmla="*/ 992364 h 1400064"/>
                  <a:gd name="connsiteX2" fmla="*/ 1003486 w 1423776"/>
                  <a:gd name="connsiteY2" fmla="*/ 666233 h 1400064"/>
                  <a:gd name="connsiteX3" fmla="*/ 677355 w 1423776"/>
                  <a:gd name="connsiteY3" fmla="*/ 404630 h 1400064"/>
                  <a:gd name="connsiteX4" fmla="*/ 415752 w 1423776"/>
                  <a:gd name="connsiteY4" fmla="*/ 730761 h 1400064"/>
                  <a:gd name="connsiteX5" fmla="*/ 18792 w 1423776"/>
                  <a:gd name="connsiteY5" fmla="*/ 871328 h 1400064"/>
                  <a:gd name="connsiteX6" fmla="*/ 0 w 1423776"/>
                  <a:gd name="connsiteY6" fmla="*/ 700168 h 1400064"/>
                  <a:gd name="connsiteX7" fmla="*/ 125488 w 1423776"/>
                  <a:gd name="connsiteY7" fmla="*/ 619202 h 1400064"/>
                  <a:gd name="connsiteX8" fmla="*/ 139906 w 1423776"/>
                  <a:gd name="connsiteY8" fmla="*/ 544891 h 1400064"/>
                  <a:gd name="connsiteX9" fmla="*/ 57558 w 1423776"/>
                  <a:gd name="connsiteY9" fmla="*/ 417181 h 1400064"/>
                  <a:gd name="connsiteX10" fmla="*/ 145265 w 1423776"/>
                  <a:gd name="connsiteY10" fmla="*/ 269003 h 1400064"/>
                  <a:gd name="connsiteX11" fmla="*/ 294475 w 1423776"/>
                  <a:gd name="connsiteY11" fmla="*/ 279585 h 1400064"/>
                  <a:gd name="connsiteX12" fmla="*/ 327503 w 1423776"/>
                  <a:gd name="connsiteY12" fmla="*/ 247214 h 1400064"/>
                  <a:gd name="connsiteX13" fmla="*/ 379112 w 1423776"/>
                  <a:gd name="connsiteY13" fmla="*/ 209505 h 1400064"/>
                  <a:gd name="connsiteX14" fmla="*/ 376794 w 1423776"/>
                  <a:gd name="connsiteY14" fmla="*/ 207174 h 1400064"/>
                  <a:gd name="connsiteX15" fmla="*/ 398919 w 1423776"/>
                  <a:gd name="connsiteY15" fmla="*/ 55389 h 1400064"/>
                  <a:gd name="connsiteX16" fmla="*/ 562426 w 1423776"/>
                  <a:gd name="connsiteY16" fmla="*/ 1404 h 1400064"/>
                  <a:gd name="connsiteX17" fmla="*/ 670578 w 1423776"/>
                  <a:gd name="connsiteY17" fmla="*/ 110175 h 1400064"/>
                  <a:gd name="connsiteX18" fmla="*/ 670526 w 1423776"/>
                  <a:gd name="connsiteY18" fmla="*/ 110535 h 1400064"/>
                  <a:gd name="connsiteX19" fmla="*/ 745429 w 1423776"/>
                  <a:gd name="connsiteY19" fmla="*/ 109869 h 1400064"/>
                  <a:gd name="connsiteX20" fmla="*/ 745059 w 1423776"/>
                  <a:gd name="connsiteY20" fmla="*/ 107004 h 1400064"/>
                  <a:gd name="connsiteX21" fmla="*/ 854960 w 1423776"/>
                  <a:gd name="connsiteY21" fmla="*/ 0 h 1400064"/>
                  <a:gd name="connsiteX22" fmla="*/ 1017570 w 1423776"/>
                  <a:gd name="connsiteY22" fmla="*/ 56628 h 1400064"/>
                  <a:gd name="connsiteX23" fmla="*/ 1037007 w 1423776"/>
                  <a:gd name="connsiteY23" fmla="*/ 207008 h 1400064"/>
                  <a:gd name="connsiteX24" fmla="*/ 1045456 w 1423776"/>
                  <a:gd name="connsiteY24" fmla="*/ 211853 h 1400064"/>
                  <a:gd name="connsiteX25" fmla="*/ 1098909 w 1423776"/>
                  <a:gd name="connsiteY25" fmla="*/ 257693 h 1400064"/>
                  <a:gd name="connsiteX26" fmla="*/ 1246936 w 1423776"/>
                  <a:gd name="connsiteY26" fmla="*/ 240224 h 1400064"/>
                  <a:gd name="connsiteX27" fmla="*/ 1341460 w 1423776"/>
                  <a:gd name="connsiteY27" fmla="*/ 384148 h 1400064"/>
                  <a:gd name="connsiteX28" fmla="*/ 1269368 w 1423776"/>
                  <a:gd name="connsiteY28" fmla="*/ 508316 h 1400064"/>
                  <a:gd name="connsiteX29" fmla="*/ 1295826 w 1423776"/>
                  <a:gd name="connsiteY29" fmla="*/ 627106 h 1400064"/>
                  <a:gd name="connsiteX30" fmla="*/ 1298133 w 1423776"/>
                  <a:gd name="connsiteY30" fmla="*/ 626351 h 1400064"/>
                  <a:gd name="connsiteX31" fmla="*/ 1423776 w 1423776"/>
                  <a:gd name="connsiteY31" fmla="*/ 714339 h 1400064"/>
                  <a:gd name="connsiteX32" fmla="*/ 1398507 w 1423776"/>
                  <a:gd name="connsiteY32" fmla="*/ 884664 h 1400064"/>
                  <a:gd name="connsiteX33" fmla="*/ 1252730 w 1423776"/>
                  <a:gd name="connsiteY33" fmla="*/ 932385 h 1400064"/>
                  <a:gd name="connsiteX34" fmla="*/ 1252557 w 1423776"/>
                  <a:gd name="connsiteY34" fmla="*/ 932263 h 1400064"/>
                  <a:gd name="connsiteX35" fmla="*/ 1251605 w 1423776"/>
                  <a:gd name="connsiteY35" fmla="*/ 935067 h 1400064"/>
                  <a:gd name="connsiteX36" fmla="*/ 1206062 w 1423776"/>
                  <a:gd name="connsiteY36" fmla="*/ 1015061 h 1400064"/>
                  <a:gd name="connsiteX37" fmla="*/ 1211343 w 1423776"/>
                  <a:gd name="connsiteY37" fmla="*/ 1017273 h 1400064"/>
                  <a:gd name="connsiteX38" fmla="*/ 1248836 w 1423776"/>
                  <a:gd name="connsiteY38" fmla="*/ 1166009 h 1400064"/>
                  <a:gd name="connsiteX39" fmla="*/ 1118319 w 1423776"/>
                  <a:gd name="connsiteY39" fmla="*/ 1278323 h 1400064"/>
                  <a:gd name="connsiteX40" fmla="*/ 981524 w 1423776"/>
                  <a:gd name="connsiteY40" fmla="*/ 1221038 h 1400064"/>
                  <a:gd name="connsiteX41" fmla="*/ 891285 w 1423776"/>
                  <a:gd name="connsiteY41" fmla="*/ 1261286 h 1400064"/>
                  <a:gd name="connsiteX42" fmla="*/ 855306 w 1423776"/>
                  <a:gd name="connsiteY42" fmla="*/ 1268948 h 1400064"/>
                  <a:gd name="connsiteX43" fmla="*/ 789748 w 1423776"/>
                  <a:gd name="connsiteY43" fmla="*/ 1400064 h 1400064"/>
                  <a:gd name="connsiteX44" fmla="*/ 617559 w 1423776"/>
                  <a:gd name="connsiteY44" fmla="*/ 1400064 h 1400064"/>
                  <a:gd name="connsiteX45" fmla="*/ 551161 w 1423776"/>
                  <a:gd name="connsiteY45" fmla="*/ 1267268 h 1400064"/>
                  <a:gd name="connsiteX46" fmla="*/ 540302 w 1423776"/>
                  <a:gd name="connsiteY46" fmla="*/ 1265161 h 1400064"/>
                  <a:gd name="connsiteX47" fmla="*/ 448222 w 1423776"/>
                  <a:gd name="connsiteY47" fmla="*/ 1226233 h 1400064"/>
                  <a:gd name="connsiteX48" fmla="*/ 446837 w 1423776"/>
                  <a:gd name="connsiteY48" fmla="*/ 1231392 h 1400064"/>
                  <a:gd name="connsiteX49" fmla="*/ 304459 w 1423776"/>
                  <a:gd name="connsiteY49" fmla="*/ 1288458 h 1400064"/>
                  <a:gd name="connsiteX50" fmla="*/ 175684 w 1423776"/>
                  <a:gd name="connsiteY50" fmla="*/ 1174151 h 1400064"/>
                  <a:gd name="connsiteX51" fmla="*/ 215458 w 1423776"/>
                  <a:gd name="connsiteY51" fmla="*/ 1026010 h 1400064"/>
                  <a:gd name="connsiteX52" fmla="*/ 218993 w 1423776"/>
                  <a:gd name="connsiteY52" fmla="*/ 1024593 h 1400064"/>
                  <a:gd name="connsiteX53" fmla="*/ 167496 w 1423776"/>
                  <a:gd name="connsiteY53" fmla="*/ 934897 h 1400064"/>
                  <a:gd name="connsiteX54" fmla="*/ 163655 w 1423776"/>
                  <a:gd name="connsiteY54" fmla="*/ 923896 h 1400064"/>
                  <a:gd name="connsiteX55" fmla="*/ 162654 w 1423776"/>
                  <a:gd name="connsiteY55" fmla="*/ 924543 h 1400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1423776" h="1400064">
                    <a:moveTo>
                      <a:pt x="415752" y="730761"/>
                    </a:moveTo>
                    <a:cubicBezTo>
                      <a:pt x="433571" y="893059"/>
                      <a:pt x="579584" y="1010183"/>
                      <a:pt x="741883" y="992364"/>
                    </a:cubicBezTo>
                    <a:cubicBezTo>
                      <a:pt x="904182" y="974545"/>
                      <a:pt x="1021305" y="828532"/>
                      <a:pt x="1003486" y="666233"/>
                    </a:cubicBezTo>
                    <a:cubicBezTo>
                      <a:pt x="985668" y="503934"/>
                      <a:pt x="839654" y="386811"/>
                      <a:pt x="677355" y="404630"/>
                    </a:cubicBezTo>
                    <a:cubicBezTo>
                      <a:pt x="515057" y="422449"/>
                      <a:pt x="397933" y="568462"/>
                      <a:pt x="415752" y="730761"/>
                    </a:cubicBezTo>
                    <a:close/>
                    <a:moveTo>
                      <a:pt x="18792" y="871328"/>
                    </a:moveTo>
                    <a:lnTo>
                      <a:pt x="0" y="700168"/>
                    </a:lnTo>
                    <a:lnTo>
                      <a:pt x="125488" y="619202"/>
                    </a:lnTo>
                    <a:lnTo>
                      <a:pt x="139906" y="544891"/>
                    </a:lnTo>
                    <a:lnTo>
                      <a:pt x="57558" y="417181"/>
                    </a:lnTo>
                    <a:lnTo>
                      <a:pt x="145265" y="269003"/>
                    </a:lnTo>
                    <a:lnTo>
                      <a:pt x="294475" y="279585"/>
                    </a:lnTo>
                    <a:lnTo>
                      <a:pt x="327503" y="247214"/>
                    </a:lnTo>
                    <a:lnTo>
                      <a:pt x="379112" y="209505"/>
                    </a:lnTo>
                    <a:lnTo>
                      <a:pt x="376794" y="207174"/>
                    </a:lnTo>
                    <a:lnTo>
                      <a:pt x="398919" y="55389"/>
                    </a:lnTo>
                    <a:lnTo>
                      <a:pt x="562426" y="1404"/>
                    </a:lnTo>
                    <a:lnTo>
                      <a:pt x="670578" y="110175"/>
                    </a:lnTo>
                    <a:lnTo>
                      <a:pt x="670526" y="110535"/>
                    </a:lnTo>
                    <a:lnTo>
                      <a:pt x="745429" y="109869"/>
                    </a:lnTo>
                    <a:lnTo>
                      <a:pt x="745059" y="107004"/>
                    </a:lnTo>
                    <a:lnTo>
                      <a:pt x="854960" y="0"/>
                    </a:lnTo>
                    <a:lnTo>
                      <a:pt x="1017570" y="56628"/>
                    </a:lnTo>
                    <a:lnTo>
                      <a:pt x="1037007" y="207008"/>
                    </a:lnTo>
                    <a:lnTo>
                      <a:pt x="1045456" y="211853"/>
                    </a:lnTo>
                    <a:lnTo>
                      <a:pt x="1098909" y="257693"/>
                    </a:lnTo>
                    <a:lnTo>
                      <a:pt x="1246936" y="240224"/>
                    </a:lnTo>
                    <a:lnTo>
                      <a:pt x="1341460" y="384148"/>
                    </a:lnTo>
                    <a:lnTo>
                      <a:pt x="1269368" y="508316"/>
                    </a:lnTo>
                    <a:lnTo>
                      <a:pt x="1295826" y="627106"/>
                    </a:lnTo>
                    <a:lnTo>
                      <a:pt x="1298133" y="626351"/>
                    </a:lnTo>
                    <a:lnTo>
                      <a:pt x="1423776" y="714339"/>
                    </a:lnTo>
                    <a:lnTo>
                      <a:pt x="1398507" y="884664"/>
                    </a:lnTo>
                    <a:lnTo>
                      <a:pt x="1252730" y="932385"/>
                    </a:lnTo>
                    <a:lnTo>
                      <a:pt x="1252557" y="932263"/>
                    </a:lnTo>
                    <a:lnTo>
                      <a:pt x="1251605" y="935067"/>
                    </a:lnTo>
                    <a:lnTo>
                      <a:pt x="1206062" y="1015061"/>
                    </a:lnTo>
                    <a:lnTo>
                      <a:pt x="1211343" y="1017273"/>
                    </a:lnTo>
                    <a:lnTo>
                      <a:pt x="1248836" y="1166009"/>
                    </a:lnTo>
                    <a:lnTo>
                      <a:pt x="1118319" y="1278323"/>
                    </a:lnTo>
                    <a:lnTo>
                      <a:pt x="981524" y="1221038"/>
                    </a:lnTo>
                    <a:lnTo>
                      <a:pt x="891285" y="1261286"/>
                    </a:lnTo>
                    <a:lnTo>
                      <a:pt x="855306" y="1268948"/>
                    </a:lnTo>
                    <a:lnTo>
                      <a:pt x="789748" y="1400064"/>
                    </a:lnTo>
                    <a:lnTo>
                      <a:pt x="617559" y="1400064"/>
                    </a:lnTo>
                    <a:lnTo>
                      <a:pt x="551161" y="1267268"/>
                    </a:lnTo>
                    <a:lnTo>
                      <a:pt x="540302" y="1265161"/>
                    </a:lnTo>
                    <a:lnTo>
                      <a:pt x="448222" y="1226233"/>
                    </a:lnTo>
                    <a:lnTo>
                      <a:pt x="446837" y="1231392"/>
                    </a:lnTo>
                    <a:lnTo>
                      <a:pt x="304459" y="1288458"/>
                    </a:lnTo>
                    <a:lnTo>
                      <a:pt x="175684" y="1174151"/>
                    </a:lnTo>
                    <a:lnTo>
                      <a:pt x="215458" y="1026010"/>
                    </a:lnTo>
                    <a:lnTo>
                      <a:pt x="218993" y="1024593"/>
                    </a:lnTo>
                    <a:lnTo>
                      <a:pt x="167496" y="934897"/>
                    </a:lnTo>
                    <a:lnTo>
                      <a:pt x="163655" y="923896"/>
                    </a:lnTo>
                    <a:lnTo>
                      <a:pt x="162654" y="924543"/>
                    </a:lnTo>
                    <a:close/>
                  </a:path>
                </a:pathLst>
              </a:custGeom>
              <a:solidFill>
                <a:srgbClr val="003B76">
                  <a:lumMod val="75000"/>
                </a:srgbClr>
              </a:solidFill>
              <a:ln w="264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384" tIns="22693" rIns="45384" bIns="2269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05090">
                  <a:defRPr/>
                </a:pPr>
                <a:endParaRPr lang="en-US" sz="450" kern="0" dirty="0">
                  <a:solidFill>
                    <a:srgbClr val="007DC3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2242295" y="2133854"/>
              <a:ext cx="463536" cy="350909"/>
              <a:chOff x="1009776" y="2520857"/>
              <a:chExt cx="1933797" cy="1463935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1009776" y="2520857"/>
                <a:ext cx="1933797" cy="1463935"/>
                <a:chOff x="885806" y="2518690"/>
                <a:chExt cx="1933797" cy="1463935"/>
              </a:xfrm>
            </p:grpSpPr>
            <p:sp>
              <p:nvSpPr>
                <p:cNvPr id="17" name="Trapezoid 16"/>
                <p:cNvSpPr/>
                <p:nvPr/>
              </p:nvSpPr>
              <p:spPr>
                <a:xfrm rot="3034053" flipH="1">
                  <a:off x="1065838" y="3373153"/>
                  <a:ext cx="238917" cy="529971"/>
                </a:xfrm>
                <a:prstGeom prst="trapezoid">
                  <a:avLst/>
                </a:prstGeom>
                <a:solidFill>
                  <a:schemeClr val="bg1"/>
                </a:solidFill>
                <a:ln w="19050">
                  <a:solidFill>
                    <a:srgbClr val="34517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0512" tIns="30256" rIns="60512" bIns="3025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766"/>
                  <a:endParaRPr lang="en-US" sz="600" dirty="0">
                    <a:solidFill>
                      <a:srgbClr val="007DC3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8" name="Trapezoid 17"/>
                <p:cNvSpPr/>
                <p:nvPr/>
              </p:nvSpPr>
              <p:spPr>
                <a:xfrm rot="3068027" flipH="1">
                  <a:off x="798233" y="3780538"/>
                  <a:ext cx="289660" cy="114514"/>
                </a:xfrm>
                <a:prstGeom prst="trapezoid">
                  <a:avLst>
                    <a:gd name="adj" fmla="val 14366"/>
                  </a:avLst>
                </a:prstGeom>
                <a:solidFill>
                  <a:srgbClr val="345170"/>
                </a:solidFill>
                <a:ln>
                  <a:solidFill>
                    <a:srgbClr val="34517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0512" tIns="30256" rIns="60512" bIns="3025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766"/>
                  <a:endParaRPr lang="en-US" sz="600" dirty="0">
                    <a:solidFill>
                      <a:srgbClr val="007DC3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9" name="Trapezoid 18"/>
                <p:cNvSpPr/>
                <p:nvPr/>
              </p:nvSpPr>
              <p:spPr>
                <a:xfrm rot="3154028">
                  <a:off x="1189839" y="3512308"/>
                  <a:ext cx="181249" cy="95800"/>
                </a:xfrm>
                <a:prstGeom prst="trapezoid">
                  <a:avLst>
                    <a:gd name="adj" fmla="val 13112"/>
                  </a:avLst>
                </a:prstGeom>
                <a:solidFill>
                  <a:srgbClr val="3451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0512" tIns="30256" rIns="60512" bIns="3025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766"/>
                  <a:endParaRPr lang="en-US" sz="600" dirty="0">
                    <a:solidFill>
                      <a:srgbClr val="007DC3"/>
                    </a:solidFill>
                    <a:latin typeface="Calibri" panose="020F0502020204030204"/>
                  </a:endParaRPr>
                </a:p>
              </p:txBody>
            </p:sp>
            <p:grpSp>
              <p:nvGrpSpPr>
                <p:cNvPr id="20" name="Group 19"/>
                <p:cNvGrpSpPr/>
                <p:nvPr/>
              </p:nvGrpSpPr>
              <p:grpSpPr>
                <a:xfrm>
                  <a:off x="2252212" y="2705235"/>
                  <a:ext cx="567391" cy="763571"/>
                  <a:chOff x="3946941" y="4166355"/>
                  <a:chExt cx="1050231" cy="990752"/>
                </a:xfrm>
                <a:solidFill>
                  <a:srgbClr val="345170"/>
                </a:solidFill>
              </p:grpSpPr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3948643" y="4166355"/>
                    <a:ext cx="1048529" cy="289921"/>
                    <a:chOff x="3948643" y="4166355"/>
                    <a:chExt cx="1048529" cy="289921"/>
                  </a:xfrm>
                  <a:grpFill/>
                </p:grpSpPr>
                <p:sp>
                  <p:nvSpPr>
                    <p:cNvPr id="33" name="Rectangle 32"/>
                    <p:cNvSpPr/>
                    <p:nvPr/>
                  </p:nvSpPr>
                  <p:spPr>
                    <a:xfrm>
                      <a:off x="4554442" y="4166355"/>
                      <a:ext cx="442730" cy="289921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ffectLst>
                      <a:outerShdw blurRad="63500" sx="115000" sy="115000" algn="ctr" rotWithShape="0">
                        <a:schemeClr val="bg1">
                          <a:alpha val="40000"/>
                        </a:scheme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60512" tIns="30256" rIns="60512" bIns="30256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685766"/>
                      <a:endParaRPr lang="en-US" sz="600" dirty="0">
                        <a:solidFill>
                          <a:srgbClr val="007DC3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34" name="Rectangle 33"/>
                    <p:cNvSpPr/>
                    <p:nvPr/>
                  </p:nvSpPr>
                  <p:spPr>
                    <a:xfrm>
                      <a:off x="3948643" y="4166355"/>
                      <a:ext cx="442729" cy="289921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ffectLst>
                      <a:outerShdw blurRad="63500" sx="115000" sy="115000" algn="ctr" rotWithShape="0">
                        <a:schemeClr val="bg1">
                          <a:alpha val="40000"/>
                        </a:scheme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60512" tIns="30256" rIns="60512" bIns="30256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685766"/>
                      <a:endParaRPr lang="en-US" sz="600" dirty="0">
                        <a:solidFill>
                          <a:srgbClr val="007DC3"/>
                        </a:solidFill>
                        <a:latin typeface="Calibri" panose="020F0502020204030204"/>
                      </a:endParaRPr>
                    </a:p>
                  </p:txBody>
                </p:sp>
              </p:grpSp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3946941" y="4517965"/>
                    <a:ext cx="1048531" cy="289921"/>
                    <a:chOff x="3948641" y="4207266"/>
                    <a:chExt cx="1048531" cy="289921"/>
                  </a:xfrm>
                  <a:grpFill/>
                </p:grpSpPr>
                <p:sp>
                  <p:nvSpPr>
                    <p:cNvPr id="31" name="Rectangle 30"/>
                    <p:cNvSpPr/>
                    <p:nvPr/>
                  </p:nvSpPr>
                  <p:spPr>
                    <a:xfrm>
                      <a:off x="4554442" y="4207266"/>
                      <a:ext cx="442730" cy="289921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ffectLst>
                      <a:outerShdw blurRad="63500" sx="115000" sy="115000" algn="ctr" rotWithShape="0">
                        <a:schemeClr val="bg1">
                          <a:alpha val="40000"/>
                        </a:scheme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60512" tIns="30256" rIns="60512" bIns="30256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685766"/>
                      <a:endParaRPr lang="en-US" sz="600" dirty="0">
                        <a:solidFill>
                          <a:srgbClr val="007DC3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32" name="Rectangle 31"/>
                    <p:cNvSpPr/>
                    <p:nvPr/>
                  </p:nvSpPr>
                  <p:spPr>
                    <a:xfrm>
                      <a:off x="3948641" y="4207266"/>
                      <a:ext cx="442727" cy="289921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ffectLst>
                      <a:outerShdw blurRad="63500" sx="115000" sy="115000" algn="ctr" rotWithShape="0">
                        <a:schemeClr val="bg1">
                          <a:alpha val="40000"/>
                        </a:scheme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60512" tIns="30256" rIns="60512" bIns="30256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685766"/>
                      <a:endParaRPr lang="en-US" sz="600" dirty="0">
                        <a:solidFill>
                          <a:srgbClr val="007DC3"/>
                        </a:solidFill>
                        <a:latin typeface="Calibri" panose="020F0502020204030204"/>
                      </a:endParaRPr>
                    </a:p>
                  </p:txBody>
                </p:sp>
              </p:grpSp>
              <p:grpSp>
                <p:nvGrpSpPr>
                  <p:cNvPr id="28" name="Group 27"/>
                  <p:cNvGrpSpPr/>
                  <p:nvPr/>
                </p:nvGrpSpPr>
                <p:grpSpPr>
                  <a:xfrm>
                    <a:off x="3948641" y="4867186"/>
                    <a:ext cx="1048531" cy="289921"/>
                    <a:chOff x="3948641" y="4245788"/>
                    <a:chExt cx="1048531" cy="289921"/>
                  </a:xfrm>
                  <a:grpFill/>
                </p:grpSpPr>
                <p:sp>
                  <p:nvSpPr>
                    <p:cNvPr id="29" name="Rectangle 28"/>
                    <p:cNvSpPr/>
                    <p:nvPr/>
                  </p:nvSpPr>
                  <p:spPr>
                    <a:xfrm>
                      <a:off x="4554442" y="4245788"/>
                      <a:ext cx="442730" cy="289921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ffectLst>
                      <a:outerShdw blurRad="63500" sx="115000" sy="115000" algn="ctr" rotWithShape="0">
                        <a:schemeClr val="bg1">
                          <a:alpha val="40000"/>
                        </a:scheme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60512" tIns="30256" rIns="60512" bIns="30256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685766"/>
                      <a:endParaRPr lang="en-US" sz="600" dirty="0">
                        <a:solidFill>
                          <a:srgbClr val="007DC3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30" name="Rectangle 29"/>
                    <p:cNvSpPr/>
                    <p:nvPr/>
                  </p:nvSpPr>
                  <p:spPr>
                    <a:xfrm>
                      <a:off x="3948641" y="4245788"/>
                      <a:ext cx="442728" cy="289921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ffectLst>
                      <a:outerShdw blurRad="63500" sx="115000" sy="115000" algn="ctr" rotWithShape="0">
                        <a:schemeClr val="bg1">
                          <a:alpha val="40000"/>
                        </a:scheme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60512" tIns="30256" rIns="60512" bIns="30256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685766"/>
                      <a:endParaRPr lang="en-US" sz="600" dirty="0">
                        <a:solidFill>
                          <a:srgbClr val="007DC3"/>
                        </a:solidFill>
                        <a:latin typeface="Calibri" panose="020F0502020204030204"/>
                      </a:endParaRPr>
                    </a:p>
                  </p:txBody>
                </p:sp>
              </p:grpSp>
            </p:grpSp>
            <p:sp>
              <p:nvSpPr>
                <p:cNvPr id="21" name="Oval 20"/>
                <p:cNvSpPr/>
                <p:nvPr/>
              </p:nvSpPr>
              <p:spPr>
                <a:xfrm rot="979040">
                  <a:off x="1313849" y="2585908"/>
                  <a:ext cx="1038557" cy="103567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100000">
                      <a:srgbClr val="3990BA"/>
                    </a:gs>
                  </a:gsLst>
                  <a:lin ang="5400000" scaled="1"/>
                  <a:tileRect/>
                </a:gra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0512" tIns="30256" rIns="60512" bIns="3025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766"/>
                  <a:endParaRPr lang="en-US" sz="600" dirty="0">
                    <a:solidFill>
                      <a:srgbClr val="007DC3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1768157" y="2965981"/>
                  <a:ext cx="382878" cy="285517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outerShdw blurRad="88900" sx="111000" sy="111000" algn="ctr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0512" tIns="30256" rIns="60512" bIns="3025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766"/>
                  <a:endParaRPr lang="en-US" sz="600" dirty="0">
                    <a:solidFill>
                      <a:srgbClr val="007DC3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3" name="Rectangle 64"/>
                <p:cNvSpPr/>
                <p:nvPr/>
              </p:nvSpPr>
              <p:spPr>
                <a:xfrm>
                  <a:off x="1768157" y="2640308"/>
                  <a:ext cx="384957" cy="281913"/>
                </a:xfrm>
                <a:prstGeom prst="rect">
                  <a:avLst/>
                </a:prstGeom>
                <a:solidFill>
                  <a:srgbClr val="345170"/>
                </a:solidFill>
                <a:ln>
                  <a:noFill/>
                </a:ln>
                <a:effectLst>
                  <a:outerShdw blurRad="88900" sx="111000" sy="111000" algn="ctr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0512" tIns="30256" rIns="60512" bIns="3025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766"/>
                  <a:endParaRPr lang="en-US" sz="600" dirty="0">
                    <a:solidFill>
                      <a:srgbClr val="007DC3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4" name="Rectangle 65"/>
                <p:cNvSpPr/>
                <p:nvPr/>
              </p:nvSpPr>
              <p:spPr>
                <a:xfrm>
                  <a:off x="1768156" y="3289695"/>
                  <a:ext cx="382269" cy="275438"/>
                </a:xfrm>
                <a:prstGeom prst="rect">
                  <a:avLst/>
                </a:prstGeom>
                <a:solidFill>
                  <a:srgbClr val="345170"/>
                </a:solidFill>
                <a:ln>
                  <a:noFill/>
                </a:ln>
                <a:effectLst>
                  <a:outerShdw blurRad="88900" sx="111000" sy="111000" algn="ctr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0512" tIns="30256" rIns="60512" bIns="3025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766"/>
                  <a:endParaRPr lang="en-US" sz="600" dirty="0">
                    <a:solidFill>
                      <a:srgbClr val="007DC3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5" name="Donut 24"/>
                <p:cNvSpPr/>
                <p:nvPr/>
              </p:nvSpPr>
              <p:spPr>
                <a:xfrm rot="1074054" flipH="1">
                  <a:off x="1251502" y="2518690"/>
                  <a:ext cx="1169431" cy="1169429"/>
                </a:xfrm>
                <a:prstGeom prst="donut">
                  <a:avLst>
                    <a:gd name="adj" fmla="val 4486"/>
                  </a:avLst>
                </a:prstGeom>
                <a:solidFill>
                  <a:srgbClr val="3451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0512" tIns="30256" rIns="60512" bIns="3025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766"/>
                  <a:endParaRPr lang="en-US" sz="600" dirty="0">
                    <a:solidFill>
                      <a:srgbClr val="007DC3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13" name="Trapezoid 10"/>
              <p:cNvSpPr/>
              <p:nvPr/>
            </p:nvSpPr>
            <p:spPr>
              <a:xfrm rot="5400000">
                <a:off x="2243910" y="3042742"/>
                <a:ext cx="288133" cy="138945"/>
              </a:xfrm>
              <a:custGeom>
                <a:avLst/>
                <a:gdLst>
                  <a:gd name="connsiteX0" fmla="*/ 0 w 288133"/>
                  <a:gd name="connsiteY0" fmla="*/ 138945 h 138945"/>
                  <a:gd name="connsiteX1" fmla="*/ 23942 w 288133"/>
                  <a:gd name="connsiteY1" fmla="*/ 0 h 138945"/>
                  <a:gd name="connsiteX2" fmla="*/ 264191 w 288133"/>
                  <a:gd name="connsiteY2" fmla="*/ 0 h 138945"/>
                  <a:gd name="connsiteX3" fmla="*/ 288133 w 288133"/>
                  <a:gd name="connsiteY3" fmla="*/ 138945 h 138945"/>
                  <a:gd name="connsiteX4" fmla="*/ 0 w 288133"/>
                  <a:gd name="connsiteY4" fmla="*/ 138945 h 138945"/>
                  <a:gd name="connsiteX0" fmla="*/ 0 w 288133"/>
                  <a:gd name="connsiteY0" fmla="*/ 138945 h 138945"/>
                  <a:gd name="connsiteX1" fmla="*/ 23942 w 288133"/>
                  <a:gd name="connsiteY1" fmla="*/ 0 h 138945"/>
                  <a:gd name="connsiteX2" fmla="*/ 245141 w 288133"/>
                  <a:gd name="connsiteY2" fmla="*/ 0 h 138945"/>
                  <a:gd name="connsiteX3" fmla="*/ 288133 w 288133"/>
                  <a:gd name="connsiteY3" fmla="*/ 138945 h 138945"/>
                  <a:gd name="connsiteX4" fmla="*/ 0 w 288133"/>
                  <a:gd name="connsiteY4" fmla="*/ 138945 h 138945"/>
                  <a:gd name="connsiteX0" fmla="*/ 0 w 288133"/>
                  <a:gd name="connsiteY0" fmla="*/ 138945 h 138945"/>
                  <a:gd name="connsiteX1" fmla="*/ 23942 w 288133"/>
                  <a:gd name="connsiteY1" fmla="*/ 0 h 138945"/>
                  <a:gd name="connsiteX2" fmla="*/ 228813 w 288133"/>
                  <a:gd name="connsiteY2" fmla="*/ 0 h 138945"/>
                  <a:gd name="connsiteX3" fmla="*/ 288133 w 288133"/>
                  <a:gd name="connsiteY3" fmla="*/ 138945 h 138945"/>
                  <a:gd name="connsiteX4" fmla="*/ 0 w 288133"/>
                  <a:gd name="connsiteY4" fmla="*/ 138945 h 138945"/>
                  <a:gd name="connsiteX0" fmla="*/ 0 w 288133"/>
                  <a:gd name="connsiteY0" fmla="*/ 138945 h 138945"/>
                  <a:gd name="connsiteX1" fmla="*/ 15778 w 288133"/>
                  <a:gd name="connsiteY1" fmla="*/ 5443 h 138945"/>
                  <a:gd name="connsiteX2" fmla="*/ 228813 w 288133"/>
                  <a:gd name="connsiteY2" fmla="*/ 0 h 138945"/>
                  <a:gd name="connsiteX3" fmla="*/ 288133 w 288133"/>
                  <a:gd name="connsiteY3" fmla="*/ 138945 h 138945"/>
                  <a:gd name="connsiteX4" fmla="*/ 0 w 288133"/>
                  <a:gd name="connsiteY4" fmla="*/ 138945 h 138945"/>
                  <a:gd name="connsiteX0" fmla="*/ 0 w 288133"/>
                  <a:gd name="connsiteY0" fmla="*/ 138945 h 138945"/>
                  <a:gd name="connsiteX1" fmla="*/ 15778 w 288133"/>
                  <a:gd name="connsiteY1" fmla="*/ 5443 h 138945"/>
                  <a:gd name="connsiteX2" fmla="*/ 247863 w 288133"/>
                  <a:gd name="connsiteY2" fmla="*/ 0 h 138945"/>
                  <a:gd name="connsiteX3" fmla="*/ 288133 w 288133"/>
                  <a:gd name="connsiteY3" fmla="*/ 138945 h 138945"/>
                  <a:gd name="connsiteX4" fmla="*/ 0 w 288133"/>
                  <a:gd name="connsiteY4" fmla="*/ 138945 h 138945"/>
                  <a:gd name="connsiteX0" fmla="*/ 0 w 288133"/>
                  <a:gd name="connsiteY0" fmla="*/ 138945 h 138945"/>
                  <a:gd name="connsiteX1" fmla="*/ 4892 w 288133"/>
                  <a:gd name="connsiteY1" fmla="*/ 5443 h 138945"/>
                  <a:gd name="connsiteX2" fmla="*/ 247863 w 288133"/>
                  <a:gd name="connsiteY2" fmla="*/ 0 h 138945"/>
                  <a:gd name="connsiteX3" fmla="*/ 288133 w 288133"/>
                  <a:gd name="connsiteY3" fmla="*/ 138945 h 138945"/>
                  <a:gd name="connsiteX4" fmla="*/ 0 w 288133"/>
                  <a:gd name="connsiteY4" fmla="*/ 138945 h 138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8133" h="138945">
                    <a:moveTo>
                      <a:pt x="0" y="138945"/>
                    </a:moveTo>
                    <a:lnTo>
                      <a:pt x="4892" y="5443"/>
                    </a:lnTo>
                    <a:lnTo>
                      <a:pt x="247863" y="0"/>
                    </a:lnTo>
                    <a:lnTo>
                      <a:pt x="288133" y="138945"/>
                    </a:lnTo>
                    <a:lnTo>
                      <a:pt x="0" y="138945"/>
                    </a:lnTo>
                    <a:close/>
                  </a:path>
                </a:pathLst>
              </a:custGeom>
              <a:solidFill>
                <a:srgbClr val="3451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0512" tIns="30256" rIns="60512" bIns="3025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766"/>
                <a:endParaRPr lang="en-US" sz="600" dirty="0">
                  <a:solidFill>
                    <a:srgbClr val="007DC3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Right Triangle 13"/>
              <p:cNvSpPr/>
              <p:nvPr/>
            </p:nvSpPr>
            <p:spPr>
              <a:xfrm>
                <a:off x="2312489" y="2753456"/>
                <a:ext cx="125636" cy="174595"/>
              </a:xfrm>
              <a:prstGeom prst="rtTriangle">
                <a:avLst/>
              </a:prstGeom>
              <a:solidFill>
                <a:srgbClr val="3451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0512" tIns="30256" rIns="60512" bIns="3025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766"/>
                <a:endParaRPr lang="en-US" sz="600" dirty="0">
                  <a:solidFill>
                    <a:srgbClr val="007DC3"/>
                  </a:solidFill>
                  <a:latin typeface="Calibri" panose="020F0502020204030204"/>
                </a:endParaRPr>
              </a:p>
            </p:txBody>
          </p:sp>
          <p:sp>
            <p:nvSpPr>
              <p:cNvPr id="15" name="Right Triangle 12"/>
              <p:cNvSpPr/>
              <p:nvPr/>
            </p:nvSpPr>
            <p:spPr>
              <a:xfrm rot="5400000">
                <a:off x="2286316" y="3292363"/>
                <a:ext cx="203529" cy="131772"/>
              </a:xfrm>
              <a:custGeom>
                <a:avLst/>
                <a:gdLst>
                  <a:gd name="connsiteX0" fmla="*/ 0 w 159984"/>
                  <a:gd name="connsiteY0" fmla="*/ 172594 h 172594"/>
                  <a:gd name="connsiteX1" fmla="*/ 0 w 159984"/>
                  <a:gd name="connsiteY1" fmla="*/ 0 h 172594"/>
                  <a:gd name="connsiteX2" fmla="*/ 159984 w 159984"/>
                  <a:gd name="connsiteY2" fmla="*/ 172594 h 172594"/>
                  <a:gd name="connsiteX3" fmla="*/ 0 w 159984"/>
                  <a:gd name="connsiteY3" fmla="*/ 172594 h 172594"/>
                  <a:gd name="connsiteX0" fmla="*/ 40821 w 200805"/>
                  <a:gd name="connsiteY0" fmla="*/ 126330 h 126330"/>
                  <a:gd name="connsiteX1" fmla="*/ 0 w 200805"/>
                  <a:gd name="connsiteY1" fmla="*/ 0 h 126330"/>
                  <a:gd name="connsiteX2" fmla="*/ 200805 w 200805"/>
                  <a:gd name="connsiteY2" fmla="*/ 126330 h 126330"/>
                  <a:gd name="connsiteX3" fmla="*/ 40821 w 200805"/>
                  <a:gd name="connsiteY3" fmla="*/ 126330 h 126330"/>
                  <a:gd name="connsiteX0" fmla="*/ 40821 w 208972"/>
                  <a:gd name="connsiteY0" fmla="*/ 126330 h 126330"/>
                  <a:gd name="connsiteX1" fmla="*/ 0 w 208972"/>
                  <a:gd name="connsiteY1" fmla="*/ 0 h 126330"/>
                  <a:gd name="connsiteX2" fmla="*/ 208972 w 208972"/>
                  <a:gd name="connsiteY2" fmla="*/ 118166 h 126330"/>
                  <a:gd name="connsiteX3" fmla="*/ 40821 w 208972"/>
                  <a:gd name="connsiteY3" fmla="*/ 126330 h 126330"/>
                  <a:gd name="connsiteX0" fmla="*/ 35378 w 203529"/>
                  <a:gd name="connsiteY0" fmla="*/ 129051 h 129051"/>
                  <a:gd name="connsiteX1" fmla="*/ 0 w 203529"/>
                  <a:gd name="connsiteY1" fmla="*/ 0 h 129051"/>
                  <a:gd name="connsiteX2" fmla="*/ 203529 w 203529"/>
                  <a:gd name="connsiteY2" fmla="*/ 120887 h 129051"/>
                  <a:gd name="connsiteX3" fmla="*/ 35378 w 203529"/>
                  <a:gd name="connsiteY3" fmla="*/ 129051 h 129051"/>
                  <a:gd name="connsiteX0" fmla="*/ 35378 w 203529"/>
                  <a:gd name="connsiteY0" fmla="*/ 129051 h 131772"/>
                  <a:gd name="connsiteX1" fmla="*/ 0 w 203529"/>
                  <a:gd name="connsiteY1" fmla="*/ 0 h 131772"/>
                  <a:gd name="connsiteX2" fmla="*/ 203529 w 203529"/>
                  <a:gd name="connsiteY2" fmla="*/ 131772 h 131772"/>
                  <a:gd name="connsiteX3" fmla="*/ 35378 w 203529"/>
                  <a:gd name="connsiteY3" fmla="*/ 129051 h 131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3529" h="131772">
                    <a:moveTo>
                      <a:pt x="35378" y="129051"/>
                    </a:moveTo>
                    <a:lnTo>
                      <a:pt x="0" y="0"/>
                    </a:lnTo>
                    <a:lnTo>
                      <a:pt x="203529" y="131772"/>
                    </a:lnTo>
                    <a:lnTo>
                      <a:pt x="35378" y="129051"/>
                    </a:lnTo>
                    <a:close/>
                  </a:path>
                </a:pathLst>
              </a:custGeom>
              <a:solidFill>
                <a:srgbClr val="3451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0512" tIns="30256" rIns="60512" bIns="3025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766"/>
                <a:endParaRPr lang="en-US" sz="600" dirty="0">
                  <a:solidFill>
                    <a:srgbClr val="007DC3"/>
                  </a:solidFill>
                  <a:latin typeface="Calibri" panose="020F0502020204030204"/>
                </a:endParaRPr>
              </a:p>
            </p:txBody>
          </p:sp>
          <p:sp>
            <p:nvSpPr>
              <p:cNvPr id="16" name="Donut 15"/>
              <p:cNvSpPr/>
              <p:nvPr/>
            </p:nvSpPr>
            <p:spPr>
              <a:xfrm>
                <a:off x="1427540" y="2571554"/>
                <a:ext cx="1065287" cy="1065287"/>
              </a:xfrm>
              <a:prstGeom prst="donut">
                <a:avLst>
                  <a:gd name="adj" fmla="val 373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0512" tIns="30256" rIns="60512" bIns="3025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766"/>
                <a:endParaRPr lang="en-US" sz="600" dirty="0">
                  <a:solidFill>
                    <a:srgbClr val="007DC3"/>
                  </a:solidFill>
                  <a:latin typeface="Calibri" panose="020F0502020204030204"/>
                </a:endParaRPr>
              </a:p>
            </p:txBody>
          </p:sp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53826" y="3186934"/>
              <a:ext cx="354039" cy="295780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48054" y="1403013"/>
              <a:ext cx="399765" cy="399765"/>
            </a:xfrm>
            <a:prstGeom prst="rect">
              <a:avLst/>
            </a:prstGeom>
            <a:effectLst>
              <a:outerShdw blurRad="50800" sx="101000" sy="101000" algn="ctr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screen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87645" y="3147873"/>
              <a:ext cx="640080" cy="301572"/>
            </a:xfrm>
            <a:prstGeom prst="rect">
              <a:avLst/>
            </a:prstGeom>
            <a:effectLst>
              <a:outerShdw blurRad="50800" sx="101000" sy="101000" algn="ctr" rotWithShape="0">
                <a:prstClr val="black">
                  <a:alpha val="30000"/>
                </a:prstClr>
              </a:outerShdw>
            </a:effectLst>
          </p:spPr>
        </p:pic>
      </p:grpSp>
      <p:cxnSp>
        <p:nvCxnSpPr>
          <p:cNvPr id="75" name="Straight Arrow Connector 74"/>
          <p:cNvCxnSpPr/>
          <p:nvPr/>
        </p:nvCxnSpPr>
        <p:spPr>
          <a:xfrm flipV="1">
            <a:off x="2109672" y="2379931"/>
            <a:ext cx="492764" cy="853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163448" y="2939243"/>
            <a:ext cx="154607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>
              <a:defRPr/>
            </a:pPr>
            <a:r>
              <a:rPr lang="en-US" sz="1200" b="1" dirty="0">
                <a:solidFill>
                  <a:srgbClr val="003B76">
                    <a:lumMod val="75000"/>
                  </a:srgbClr>
                </a:solidFill>
                <a:latin typeface="Calibri" panose="020F0502020204030204"/>
              </a:rPr>
              <a:t>Large data can quickly overwhelm visualization efforts</a:t>
            </a:r>
          </a:p>
        </p:txBody>
      </p:sp>
      <p:cxnSp>
        <p:nvCxnSpPr>
          <p:cNvPr id="77" name="Straight Arrow Connector 76"/>
          <p:cNvCxnSpPr/>
          <p:nvPr/>
        </p:nvCxnSpPr>
        <p:spPr>
          <a:xfrm flipV="1">
            <a:off x="1722539" y="3275709"/>
            <a:ext cx="479317" cy="440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6501261" y="4208866"/>
            <a:ext cx="2449594" cy="646331"/>
            <a:chOff x="8849637" y="4673041"/>
            <a:chExt cx="3266125" cy="861774"/>
          </a:xfrm>
        </p:grpSpPr>
        <p:sp>
          <p:nvSpPr>
            <p:cNvPr id="79" name="TextBox 78"/>
            <p:cNvSpPr txBox="1"/>
            <p:nvPr/>
          </p:nvSpPr>
          <p:spPr>
            <a:xfrm>
              <a:off x="9494461" y="4673041"/>
              <a:ext cx="262130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>
                <a:defRPr/>
              </a:pPr>
              <a:r>
                <a:rPr lang="en-US" sz="1200" b="1" dirty="0">
                  <a:solidFill>
                    <a:srgbClr val="003B76">
                      <a:lumMod val="75000"/>
                    </a:srgbClr>
                  </a:solidFill>
                  <a:latin typeface="Calibri" panose="020F0502020204030204"/>
                </a:rPr>
                <a:t>Models are predictive assets that need to be monitored</a:t>
              </a:r>
            </a:p>
          </p:txBody>
        </p:sp>
        <p:cxnSp>
          <p:nvCxnSpPr>
            <p:cNvPr id="80" name="Straight Arrow Connector 79"/>
            <p:cNvCxnSpPr/>
            <p:nvPr/>
          </p:nvCxnSpPr>
          <p:spPr>
            <a:xfrm flipH="1">
              <a:off x="8849637" y="4941233"/>
              <a:ext cx="727973" cy="2626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/>
          <p:cNvSpPr txBox="1"/>
          <p:nvPr/>
        </p:nvSpPr>
        <p:spPr>
          <a:xfrm>
            <a:off x="173266" y="4164481"/>
            <a:ext cx="22641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200" b="1" dirty="0">
                <a:solidFill>
                  <a:srgbClr val="003B76">
                    <a:lumMod val="75000"/>
                  </a:srgbClr>
                </a:solidFill>
                <a:latin typeface="Calibri" panose="020F0502020204030204"/>
              </a:rPr>
              <a:t>Modeling best practices involves:</a:t>
            </a:r>
          </a:p>
          <a:p>
            <a:pPr marL="214308" indent="-214308" defTabSz="68580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003B76">
                    <a:lumMod val="75000"/>
                  </a:srgbClr>
                </a:solidFill>
                <a:latin typeface="Calibri" panose="020F0502020204030204"/>
              </a:rPr>
              <a:t>Using all the data</a:t>
            </a:r>
          </a:p>
          <a:p>
            <a:pPr marL="214308" indent="-214308" defTabSz="68580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003B76">
                    <a:lumMod val="75000"/>
                  </a:srgbClr>
                </a:solidFill>
                <a:latin typeface="Calibri" panose="020F0502020204030204"/>
              </a:rPr>
              <a:t>Running tournaments of competing models</a:t>
            </a:r>
          </a:p>
          <a:p>
            <a:pPr marL="214308" indent="-214308" defTabSz="68580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003B76">
                    <a:lumMod val="75000"/>
                  </a:srgbClr>
                </a:solidFill>
                <a:latin typeface="Calibri" panose="020F0502020204030204"/>
              </a:rPr>
              <a:t>Using advance algorithms</a:t>
            </a:r>
          </a:p>
          <a:p>
            <a:pPr defTabSz="685800"/>
            <a:endParaRPr lang="en-US" sz="1200" b="1" dirty="0">
              <a:solidFill>
                <a:srgbClr val="003B76">
                  <a:lumMod val="75000"/>
                </a:srgbClr>
              </a:solidFill>
              <a:latin typeface="Calibri" panose="020F0502020204030204"/>
            </a:endParaRPr>
          </a:p>
          <a:p>
            <a:pPr algn="ctr" defTabSz="920989">
              <a:defRPr/>
            </a:pPr>
            <a:endParaRPr lang="en-US" sz="1200" b="1" dirty="0">
              <a:solidFill>
                <a:srgbClr val="003B76">
                  <a:lumMod val="75000"/>
                </a:srgbClr>
              </a:solidFill>
              <a:latin typeface="Calibri" panose="020F0502020204030204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42075" y="2021784"/>
            <a:ext cx="220309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>
              <a:spcAft>
                <a:spcPts val="900"/>
              </a:spcAft>
            </a:pPr>
            <a:r>
              <a:rPr lang="en-US" sz="1200" b="1" dirty="0">
                <a:solidFill>
                  <a:srgbClr val="003B76">
                    <a:lumMod val="75000"/>
                  </a:srgbClr>
                </a:solidFill>
                <a:latin typeface="Calibri" panose="020F0502020204030204"/>
              </a:rPr>
              <a:t>Analytics consumes a different kind of data than query and reporting</a:t>
            </a:r>
          </a:p>
        </p:txBody>
      </p:sp>
      <p:cxnSp>
        <p:nvCxnSpPr>
          <p:cNvPr id="83" name="Straight Arrow Connector 82"/>
          <p:cNvCxnSpPr/>
          <p:nvPr/>
        </p:nvCxnSpPr>
        <p:spPr>
          <a:xfrm flipV="1">
            <a:off x="2283559" y="4534132"/>
            <a:ext cx="479317" cy="440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oup 83"/>
          <p:cNvGrpSpPr/>
          <p:nvPr/>
        </p:nvGrpSpPr>
        <p:grpSpPr>
          <a:xfrm>
            <a:off x="7161171" y="3148394"/>
            <a:ext cx="1792766" cy="646331"/>
            <a:chOff x="9278991" y="2654915"/>
            <a:chExt cx="2390355" cy="861776"/>
          </a:xfrm>
        </p:grpSpPr>
        <p:sp>
          <p:nvSpPr>
            <p:cNvPr id="85" name="TextBox 84"/>
            <p:cNvSpPr txBox="1"/>
            <p:nvPr/>
          </p:nvSpPr>
          <p:spPr>
            <a:xfrm>
              <a:off x="9800614" y="2654915"/>
              <a:ext cx="1868732" cy="861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>
                <a:defRPr/>
              </a:pPr>
              <a:r>
                <a:rPr lang="en-US" sz="1200" b="1" dirty="0">
                  <a:solidFill>
                    <a:srgbClr val="003B76">
                      <a:lumMod val="75000"/>
                    </a:srgbClr>
                  </a:solidFill>
                  <a:latin typeface="Calibri" panose="020F0502020204030204"/>
                </a:rPr>
                <a:t>Scoring is where the process usually bottlenecks</a:t>
              </a:r>
            </a:p>
          </p:txBody>
        </p:sp>
        <p:cxnSp>
          <p:nvCxnSpPr>
            <p:cNvPr id="86" name="Straight Arrow Connector 85"/>
            <p:cNvCxnSpPr/>
            <p:nvPr/>
          </p:nvCxnSpPr>
          <p:spPr>
            <a:xfrm flipH="1">
              <a:off x="9278991" y="2888534"/>
              <a:ext cx="727973" cy="2626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2672019" y="4522954"/>
            <a:ext cx="3957512" cy="1108756"/>
            <a:chOff x="3653612" y="5048280"/>
            <a:chExt cx="4984518" cy="1478341"/>
          </a:xfrm>
        </p:grpSpPr>
        <p:sp>
          <p:nvSpPr>
            <p:cNvPr id="88" name="TextBox 87"/>
            <p:cNvSpPr txBox="1"/>
            <p:nvPr/>
          </p:nvSpPr>
          <p:spPr>
            <a:xfrm>
              <a:off x="5301623" y="5048280"/>
              <a:ext cx="1749447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20989">
                <a:defRPr/>
              </a:pPr>
              <a:r>
                <a:rPr lang="en-US" sz="1050" b="1" kern="0" dirty="0">
                  <a:solidFill>
                    <a:srgbClr val="FF0000"/>
                  </a:solidFill>
                  <a:latin typeface="Calibri" panose="020F0502020204030204"/>
                  <a:cs typeface="Arial" pitchFamily="34" charset="0"/>
                </a:rPr>
                <a:t>DATA</a:t>
              </a:r>
            </a:p>
          </p:txBody>
        </p:sp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6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3623" y="5889314"/>
              <a:ext cx="690454" cy="548907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3612" y="5779281"/>
              <a:ext cx="653722" cy="7473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8801" y="5889306"/>
              <a:ext cx="408206" cy="411680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9025" y="6056825"/>
              <a:ext cx="517843" cy="466111"/>
            </a:xfrm>
            <a:prstGeom prst="rect">
              <a:avLst/>
            </a:prstGeom>
          </p:spPr>
        </p:pic>
        <p:grpSp>
          <p:nvGrpSpPr>
            <p:cNvPr id="93" name="Group 92"/>
            <p:cNvGrpSpPr/>
            <p:nvPr/>
          </p:nvGrpSpPr>
          <p:grpSpPr>
            <a:xfrm>
              <a:off x="6935608" y="5947922"/>
              <a:ext cx="1702522" cy="300071"/>
              <a:chOff x="4519071" y="6650357"/>
              <a:chExt cx="1202516" cy="199950"/>
            </a:xfrm>
          </p:grpSpPr>
          <p:pic>
            <p:nvPicPr>
              <p:cNvPr id="97" name="Picture 96"/>
              <p:cNvPicPr>
                <a:picLocks noChangeAspect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28872" y="6697675"/>
                <a:ext cx="206029" cy="125041"/>
              </a:xfrm>
              <a:prstGeom prst="rect">
                <a:avLst/>
              </a:prstGeom>
            </p:spPr>
          </p:pic>
          <p:pic>
            <p:nvPicPr>
              <p:cNvPr id="98" name="Picture 13"/>
              <p:cNvPicPr>
                <a:picLocks noChangeAspect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19071" y="6650357"/>
                <a:ext cx="224799" cy="199950"/>
              </a:xfrm>
              <a:prstGeom prst="rect">
                <a:avLst/>
              </a:prstGeom>
            </p:spPr>
          </p:pic>
          <p:sp>
            <p:nvSpPr>
              <p:cNvPr id="99" name="TextBox 98"/>
              <p:cNvSpPr txBox="1"/>
              <p:nvPr/>
            </p:nvSpPr>
            <p:spPr>
              <a:xfrm>
                <a:off x="4876224" y="6690609"/>
                <a:ext cx="845363" cy="13670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prstTxWarp prst="textWave2">
                  <a:avLst/>
                </a:prstTxWarp>
                <a:spAutoFit/>
              </a:bodyPr>
              <a:lstStyle/>
              <a:p>
                <a:pPr algn="ctr" defTabSz="782822">
                  <a:defRPr/>
                </a:pPr>
                <a:r>
                  <a:rPr lang="en-US" sz="375" kern="0" dirty="0">
                    <a:solidFill>
                      <a:srgbClr val="596267"/>
                    </a:solidFill>
                    <a:latin typeface="Calibri" panose="020F0502020204030204"/>
                    <a:cs typeface="Arial" pitchFamily="34" charset="0"/>
                  </a:rPr>
                  <a:t>Streaming</a:t>
                </a:r>
                <a:endParaRPr lang="en-US" sz="150" kern="0" dirty="0">
                  <a:solidFill>
                    <a:srgbClr val="596267"/>
                  </a:solidFill>
                  <a:latin typeface="Calibri" panose="020F0502020204030204"/>
                  <a:cs typeface="Arial" pitchFamily="34" charset="0"/>
                </a:endParaRPr>
              </a:p>
            </p:txBody>
          </p:sp>
        </p:grpSp>
        <p:sp>
          <p:nvSpPr>
            <p:cNvPr id="94" name="Freeform 93"/>
            <p:cNvSpPr>
              <a:spLocks noChangeAspect="1" noEditPoints="1"/>
            </p:cNvSpPr>
            <p:nvPr/>
          </p:nvSpPr>
          <p:spPr bwMode="auto">
            <a:xfrm>
              <a:off x="4433670" y="5885844"/>
              <a:ext cx="406261" cy="411680"/>
            </a:xfrm>
            <a:custGeom>
              <a:avLst/>
              <a:gdLst>
                <a:gd name="T0" fmla="*/ 928 w 1855"/>
                <a:gd name="T1" fmla="*/ 0 h 1736"/>
                <a:gd name="T2" fmla="*/ 1321 w 1855"/>
                <a:gd name="T3" fmla="*/ 1580 h 1736"/>
                <a:gd name="T4" fmla="*/ 1439 w 1855"/>
                <a:gd name="T5" fmla="*/ 1176 h 1736"/>
                <a:gd name="T6" fmla="*/ 1557 w 1855"/>
                <a:gd name="T7" fmla="*/ 963 h 1736"/>
                <a:gd name="T8" fmla="*/ 1321 w 1855"/>
                <a:gd name="T9" fmla="*/ 1117 h 1736"/>
                <a:gd name="T10" fmla="*/ 495 w 1855"/>
                <a:gd name="T11" fmla="*/ 1358 h 1736"/>
                <a:gd name="T12" fmla="*/ 516 w 1855"/>
                <a:gd name="T13" fmla="*/ 1353 h 1736"/>
                <a:gd name="T14" fmla="*/ 522 w 1855"/>
                <a:gd name="T15" fmla="*/ 1466 h 1736"/>
                <a:gd name="T16" fmla="*/ 503 w 1855"/>
                <a:gd name="T17" fmla="*/ 1473 h 1736"/>
                <a:gd name="T18" fmla="*/ 621 w 1855"/>
                <a:gd name="T19" fmla="*/ 1355 h 1736"/>
                <a:gd name="T20" fmla="*/ 643 w 1855"/>
                <a:gd name="T21" fmla="*/ 1373 h 1736"/>
                <a:gd name="T22" fmla="*/ 616 w 1855"/>
                <a:gd name="T23" fmla="*/ 1357 h 1736"/>
                <a:gd name="T24" fmla="*/ 429 w 1855"/>
                <a:gd name="T25" fmla="*/ 1181 h 1736"/>
                <a:gd name="T26" fmla="*/ 437 w 1855"/>
                <a:gd name="T27" fmla="*/ 1058 h 1736"/>
                <a:gd name="T28" fmla="*/ 460 w 1855"/>
                <a:gd name="T29" fmla="*/ 1071 h 1736"/>
                <a:gd name="T30" fmla="*/ 444 w 1855"/>
                <a:gd name="T31" fmla="*/ 1192 h 1736"/>
                <a:gd name="T32" fmla="*/ 243 w 1855"/>
                <a:gd name="T33" fmla="*/ 1500 h 1736"/>
                <a:gd name="T34" fmla="*/ 202 w 1855"/>
                <a:gd name="T35" fmla="*/ 1266 h 1736"/>
                <a:gd name="T36" fmla="*/ 290 w 1855"/>
                <a:gd name="T37" fmla="*/ 1219 h 1736"/>
                <a:gd name="T38" fmla="*/ 313 w 1855"/>
                <a:gd name="T39" fmla="*/ 1065 h 1736"/>
                <a:gd name="T40" fmla="*/ 388 w 1855"/>
                <a:gd name="T41" fmla="*/ 1172 h 1736"/>
                <a:gd name="T42" fmla="*/ 467 w 1855"/>
                <a:gd name="T43" fmla="*/ 1220 h 1736"/>
                <a:gd name="T44" fmla="*/ 496 w 1855"/>
                <a:gd name="T45" fmla="*/ 1054 h 1736"/>
                <a:gd name="T46" fmla="*/ 403 w 1855"/>
                <a:gd name="T47" fmla="*/ 1037 h 1736"/>
                <a:gd name="T48" fmla="*/ 517 w 1855"/>
                <a:gd name="T49" fmla="*/ 1326 h 1736"/>
                <a:gd name="T50" fmla="*/ 460 w 1855"/>
                <a:gd name="T51" fmla="*/ 1266 h 1736"/>
                <a:gd name="T52" fmla="*/ 510 w 1855"/>
                <a:gd name="T53" fmla="*/ 1498 h 1736"/>
                <a:gd name="T54" fmla="*/ 557 w 1855"/>
                <a:gd name="T55" fmla="*/ 1480 h 1736"/>
                <a:gd name="T56" fmla="*/ 540 w 1855"/>
                <a:gd name="T57" fmla="*/ 1328 h 1736"/>
                <a:gd name="T58" fmla="*/ 533 w 1855"/>
                <a:gd name="T59" fmla="*/ 1203 h 1736"/>
                <a:gd name="T60" fmla="*/ 580 w 1855"/>
                <a:gd name="T61" fmla="*/ 1216 h 1736"/>
                <a:gd name="T62" fmla="*/ 643 w 1855"/>
                <a:gd name="T63" fmla="*/ 1028 h 1736"/>
                <a:gd name="T64" fmla="*/ 586 w 1855"/>
                <a:gd name="T65" fmla="*/ 1187 h 1736"/>
                <a:gd name="T66" fmla="*/ 571 w 1855"/>
                <a:gd name="T67" fmla="*/ 1175 h 1736"/>
                <a:gd name="T68" fmla="*/ 675 w 1855"/>
                <a:gd name="T69" fmla="*/ 1352 h 1736"/>
                <a:gd name="T70" fmla="*/ 592 w 1855"/>
                <a:gd name="T71" fmla="*/ 1337 h 1736"/>
                <a:gd name="T72" fmla="*/ 590 w 1855"/>
                <a:gd name="T73" fmla="*/ 1490 h 1736"/>
                <a:gd name="T74" fmla="*/ 675 w 1855"/>
                <a:gd name="T75" fmla="*/ 1474 h 1736"/>
                <a:gd name="T76" fmla="*/ 642 w 1855"/>
                <a:gd name="T77" fmla="*/ 1463 h 1736"/>
                <a:gd name="T78" fmla="*/ 616 w 1855"/>
                <a:gd name="T79" fmla="*/ 1469 h 1736"/>
                <a:gd name="T80" fmla="*/ 678 w 1855"/>
                <a:gd name="T81" fmla="*/ 1373 h 1736"/>
                <a:gd name="T82" fmla="*/ 399 w 1855"/>
                <a:gd name="T83" fmla="*/ 1459 h 1736"/>
                <a:gd name="T84" fmla="*/ 376 w 1855"/>
                <a:gd name="T85" fmla="*/ 1470 h 1736"/>
                <a:gd name="T86" fmla="*/ 336 w 1855"/>
                <a:gd name="T87" fmla="*/ 1327 h 1736"/>
                <a:gd name="T88" fmla="*/ 360 w 1855"/>
                <a:gd name="T89" fmla="*/ 1502 h 1736"/>
                <a:gd name="T90" fmla="*/ 434 w 1855"/>
                <a:gd name="T91" fmla="*/ 1500 h 1736"/>
                <a:gd name="T92" fmla="*/ 780 w 1855"/>
                <a:gd name="T93" fmla="*/ 691 h 1736"/>
                <a:gd name="T94" fmla="*/ 1186 w 1855"/>
                <a:gd name="T95" fmla="*/ 731 h 1736"/>
                <a:gd name="T96" fmla="*/ 955 w 1855"/>
                <a:gd name="T97" fmla="*/ 617 h 1736"/>
                <a:gd name="T98" fmla="*/ 1121 w 1855"/>
                <a:gd name="T99" fmla="*/ 464 h 1736"/>
                <a:gd name="T100" fmla="*/ 1159 w 1855"/>
                <a:gd name="T101" fmla="*/ 320 h 1736"/>
                <a:gd name="T102" fmla="*/ 823 w 1855"/>
                <a:gd name="T103" fmla="*/ 170 h 1736"/>
                <a:gd name="T104" fmla="*/ 464 w 1855"/>
                <a:gd name="T105" fmla="*/ 808 h 1736"/>
                <a:gd name="T106" fmla="*/ 928 w 1855"/>
                <a:gd name="T107" fmla="*/ 1272 h 1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55" h="1736">
                  <a:moveTo>
                    <a:pt x="928" y="0"/>
                  </a:moveTo>
                  <a:cubicBezTo>
                    <a:pt x="1184" y="0"/>
                    <a:pt x="1391" y="207"/>
                    <a:pt x="1391" y="464"/>
                  </a:cubicBezTo>
                  <a:cubicBezTo>
                    <a:pt x="1391" y="720"/>
                    <a:pt x="1184" y="928"/>
                    <a:pt x="928" y="928"/>
                  </a:cubicBezTo>
                  <a:cubicBezTo>
                    <a:pt x="671" y="928"/>
                    <a:pt x="464" y="720"/>
                    <a:pt x="464" y="464"/>
                  </a:cubicBezTo>
                  <a:cubicBezTo>
                    <a:pt x="464" y="207"/>
                    <a:pt x="671" y="0"/>
                    <a:pt x="928" y="0"/>
                  </a:cubicBezTo>
                  <a:close/>
                  <a:moveTo>
                    <a:pt x="1226" y="1176"/>
                  </a:moveTo>
                  <a:lnTo>
                    <a:pt x="1226" y="1176"/>
                  </a:lnTo>
                  <a:lnTo>
                    <a:pt x="1226" y="1294"/>
                  </a:lnTo>
                  <a:lnTo>
                    <a:pt x="1321" y="1294"/>
                  </a:lnTo>
                  <a:lnTo>
                    <a:pt x="1321" y="1580"/>
                  </a:lnTo>
                  <a:lnTo>
                    <a:pt x="1439" y="1580"/>
                  </a:lnTo>
                  <a:lnTo>
                    <a:pt x="1439" y="1294"/>
                  </a:lnTo>
                  <a:lnTo>
                    <a:pt x="1557" y="1294"/>
                  </a:lnTo>
                  <a:lnTo>
                    <a:pt x="1557" y="1176"/>
                  </a:lnTo>
                  <a:lnTo>
                    <a:pt x="1439" y="1176"/>
                  </a:lnTo>
                  <a:lnTo>
                    <a:pt x="1439" y="1115"/>
                  </a:lnTo>
                  <a:cubicBezTo>
                    <a:pt x="1439" y="1105"/>
                    <a:pt x="1442" y="1096"/>
                    <a:pt x="1446" y="1090"/>
                  </a:cubicBezTo>
                  <a:cubicBezTo>
                    <a:pt x="1451" y="1083"/>
                    <a:pt x="1456" y="1079"/>
                    <a:pt x="1462" y="1079"/>
                  </a:cubicBezTo>
                  <a:lnTo>
                    <a:pt x="1557" y="1079"/>
                  </a:lnTo>
                  <a:lnTo>
                    <a:pt x="1557" y="963"/>
                  </a:lnTo>
                  <a:lnTo>
                    <a:pt x="1462" y="963"/>
                  </a:lnTo>
                  <a:cubicBezTo>
                    <a:pt x="1443" y="963"/>
                    <a:pt x="1424" y="967"/>
                    <a:pt x="1407" y="975"/>
                  </a:cubicBezTo>
                  <a:cubicBezTo>
                    <a:pt x="1390" y="983"/>
                    <a:pt x="1375" y="994"/>
                    <a:pt x="1362" y="1008"/>
                  </a:cubicBezTo>
                  <a:cubicBezTo>
                    <a:pt x="1349" y="1022"/>
                    <a:pt x="1339" y="1038"/>
                    <a:pt x="1332" y="1057"/>
                  </a:cubicBezTo>
                  <a:cubicBezTo>
                    <a:pt x="1325" y="1076"/>
                    <a:pt x="1321" y="1096"/>
                    <a:pt x="1321" y="1117"/>
                  </a:cubicBezTo>
                  <a:lnTo>
                    <a:pt x="1321" y="1176"/>
                  </a:lnTo>
                  <a:lnTo>
                    <a:pt x="1226" y="1176"/>
                  </a:lnTo>
                  <a:close/>
                  <a:moveTo>
                    <a:pt x="495" y="1467"/>
                  </a:moveTo>
                  <a:lnTo>
                    <a:pt x="495" y="1467"/>
                  </a:lnTo>
                  <a:lnTo>
                    <a:pt x="495" y="1358"/>
                  </a:lnTo>
                  <a:cubicBezTo>
                    <a:pt x="496" y="1358"/>
                    <a:pt x="497" y="1357"/>
                    <a:pt x="498" y="1356"/>
                  </a:cubicBezTo>
                  <a:cubicBezTo>
                    <a:pt x="500" y="1356"/>
                    <a:pt x="501" y="1355"/>
                    <a:pt x="501" y="1354"/>
                  </a:cubicBezTo>
                  <a:cubicBezTo>
                    <a:pt x="503" y="1354"/>
                    <a:pt x="505" y="1353"/>
                    <a:pt x="506" y="1353"/>
                  </a:cubicBezTo>
                  <a:cubicBezTo>
                    <a:pt x="507" y="1352"/>
                    <a:pt x="508" y="1352"/>
                    <a:pt x="510" y="1352"/>
                  </a:cubicBezTo>
                  <a:cubicBezTo>
                    <a:pt x="512" y="1352"/>
                    <a:pt x="514" y="1353"/>
                    <a:pt x="516" y="1353"/>
                  </a:cubicBezTo>
                  <a:cubicBezTo>
                    <a:pt x="517" y="1354"/>
                    <a:pt x="519" y="1355"/>
                    <a:pt x="520" y="1357"/>
                  </a:cubicBezTo>
                  <a:cubicBezTo>
                    <a:pt x="521" y="1358"/>
                    <a:pt x="522" y="1360"/>
                    <a:pt x="522" y="1362"/>
                  </a:cubicBezTo>
                  <a:cubicBezTo>
                    <a:pt x="522" y="1365"/>
                    <a:pt x="522" y="1367"/>
                    <a:pt x="522" y="1370"/>
                  </a:cubicBezTo>
                  <a:lnTo>
                    <a:pt x="522" y="1459"/>
                  </a:lnTo>
                  <a:cubicBezTo>
                    <a:pt x="522" y="1462"/>
                    <a:pt x="522" y="1465"/>
                    <a:pt x="522" y="1466"/>
                  </a:cubicBezTo>
                  <a:cubicBezTo>
                    <a:pt x="522" y="1468"/>
                    <a:pt x="522" y="1470"/>
                    <a:pt x="522" y="1471"/>
                  </a:cubicBezTo>
                  <a:cubicBezTo>
                    <a:pt x="520" y="1472"/>
                    <a:pt x="518" y="1473"/>
                    <a:pt x="517" y="1474"/>
                  </a:cubicBezTo>
                  <a:cubicBezTo>
                    <a:pt x="515" y="1475"/>
                    <a:pt x="514" y="1475"/>
                    <a:pt x="512" y="1475"/>
                  </a:cubicBezTo>
                  <a:cubicBezTo>
                    <a:pt x="510" y="1475"/>
                    <a:pt x="508" y="1475"/>
                    <a:pt x="507" y="1474"/>
                  </a:cubicBezTo>
                  <a:cubicBezTo>
                    <a:pt x="506" y="1474"/>
                    <a:pt x="505" y="1473"/>
                    <a:pt x="503" y="1473"/>
                  </a:cubicBezTo>
                  <a:cubicBezTo>
                    <a:pt x="501" y="1473"/>
                    <a:pt x="500" y="1472"/>
                    <a:pt x="499" y="1471"/>
                  </a:cubicBezTo>
                  <a:cubicBezTo>
                    <a:pt x="498" y="1470"/>
                    <a:pt x="496" y="1469"/>
                    <a:pt x="495" y="1467"/>
                  </a:cubicBezTo>
                  <a:close/>
                  <a:moveTo>
                    <a:pt x="616" y="1357"/>
                  </a:moveTo>
                  <a:lnTo>
                    <a:pt x="616" y="1357"/>
                  </a:lnTo>
                  <a:cubicBezTo>
                    <a:pt x="617" y="1356"/>
                    <a:pt x="619" y="1356"/>
                    <a:pt x="621" y="1355"/>
                  </a:cubicBezTo>
                  <a:cubicBezTo>
                    <a:pt x="623" y="1354"/>
                    <a:pt x="626" y="1354"/>
                    <a:pt x="628" y="1354"/>
                  </a:cubicBezTo>
                  <a:cubicBezTo>
                    <a:pt x="631" y="1354"/>
                    <a:pt x="633" y="1354"/>
                    <a:pt x="635" y="1355"/>
                  </a:cubicBezTo>
                  <a:cubicBezTo>
                    <a:pt x="637" y="1356"/>
                    <a:pt x="638" y="1356"/>
                    <a:pt x="639" y="1357"/>
                  </a:cubicBezTo>
                  <a:cubicBezTo>
                    <a:pt x="640" y="1358"/>
                    <a:pt x="641" y="1361"/>
                    <a:pt x="642" y="1364"/>
                  </a:cubicBezTo>
                  <a:cubicBezTo>
                    <a:pt x="642" y="1367"/>
                    <a:pt x="643" y="1370"/>
                    <a:pt x="643" y="1373"/>
                  </a:cubicBezTo>
                  <a:lnTo>
                    <a:pt x="643" y="1389"/>
                  </a:lnTo>
                  <a:lnTo>
                    <a:pt x="613" y="1389"/>
                  </a:lnTo>
                  <a:lnTo>
                    <a:pt x="613" y="1373"/>
                  </a:lnTo>
                  <a:cubicBezTo>
                    <a:pt x="613" y="1370"/>
                    <a:pt x="613" y="1367"/>
                    <a:pt x="613" y="1364"/>
                  </a:cubicBezTo>
                  <a:cubicBezTo>
                    <a:pt x="614" y="1361"/>
                    <a:pt x="615" y="1358"/>
                    <a:pt x="616" y="1357"/>
                  </a:cubicBezTo>
                  <a:close/>
                  <a:moveTo>
                    <a:pt x="444" y="1192"/>
                  </a:moveTo>
                  <a:lnTo>
                    <a:pt x="444" y="1192"/>
                  </a:lnTo>
                  <a:cubicBezTo>
                    <a:pt x="442" y="1192"/>
                    <a:pt x="439" y="1191"/>
                    <a:pt x="437" y="1190"/>
                  </a:cubicBezTo>
                  <a:cubicBezTo>
                    <a:pt x="435" y="1189"/>
                    <a:pt x="433" y="1188"/>
                    <a:pt x="431" y="1186"/>
                  </a:cubicBezTo>
                  <a:cubicBezTo>
                    <a:pt x="430" y="1185"/>
                    <a:pt x="429" y="1183"/>
                    <a:pt x="429" y="1181"/>
                  </a:cubicBezTo>
                  <a:cubicBezTo>
                    <a:pt x="428" y="1179"/>
                    <a:pt x="428" y="1177"/>
                    <a:pt x="428" y="1175"/>
                  </a:cubicBezTo>
                  <a:lnTo>
                    <a:pt x="428" y="1071"/>
                  </a:lnTo>
                  <a:cubicBezTo>
                    <a:pt x="428" y="1069"/>
                    <a:pt x="428" y="1067"/>
                    <a:pt x="429" y="1065"/>
                  </a:cubicBezTo>
                  <a:cubicBezTo>
                    <a:pt x="430" y="1063"/>
                    <a:pt x="431" y="1062"/>
                    <a:pt x="432" y="1061"/>
                  </a:cubicBezTo>
                  <a:cubicBezTo>
                    <a:pt x="433" y="1060"/>
                    <a:pt x="435" y="1059"/>
                    <a:pt x="437" y="1058"/>
                  </a:cubicBezTo>
                  <a:cubicBezTo>
                    <a:pt x="439" y="1057"/>
                    <a:pt x="442" y="1057"/>
                    <a:pt x="444" y="1057"/>
                  </a:cubicBezTo>
                  <a:cubicBezTo>
                    <a:pt x="446" y="1057"/>
                    <a:pt x="448" y="1057"/>
                    <a:pt x="450" y="1058"/>
                  </a:cubicBezTo>
                  <a:cubicBezTo>
                    <a:pt x="452" y="1059"/>
                    <a:pt x="454" y="1060"/>
                    <a:pt x="456" y="1061"/>
                  </a:cubicBezTo>
                  <a:cubicBezTo>
                    <a:pt x="457" y="1062"/>
                    <a:pt x="458" y="1063"/>
                    <a:pt x="459" y="1065"/>
                  </a:cubicBezTo>
                  <a:cubicBezTo>
                    <a:pt x="460" y="1067"/>
                    <a:pt x="460" y="1069"/>
                    <a:pt x="460" y="1071"/>
                  </a:cubicBezTo>
                  <a:lnTo>
                    <a:pt x="460" y="1175"/>
                  </a:lnTo>
                  <a:cubicBezTo>
                    <a:pt x="460" y="1177"/>
                    <a:pt x="460" y="1179"/>
                    <a:pt x="459" y="1181"/>
                  </a:cubicBezTo>
                  <a:cubicBezTo>
                    <a:pt x="458" y="1183"/>
                    <a:pt x="457" y="1185"/>
                    <a:pt x="456" y="1186"/>
                  </a:cubicBezTo>
                  <a:cubicBezTo>
                    <a:pt x="454" y="1188"/>
                    <a:pt x="452" y="1189"/>
                    <a:pt x="450" y="1190"/>
                  </a:cubicBezTo>
                  <a:cubicBezTo>
                    <a:pt x="448" y="1191"/>
                    <a:pt x="446" y="1192"/>
                    <a:pt x="444" y="1192"/>
                  </a:cubicBezTo>
                  <a:close/>
                  <a:moveTo>
                    <a:pt x="202" y="1266"/>
                  </a:moveTo>
                  <a:lnTo>
                    <a:pt x="202" y="1266"/>
                  </a:lnTo>
                  <a:lnTo>
                    <a:pt x="202" y="1299"/>
                  </a:lnTo>
                  <a:lnTo>
                    <a:pt x="243" y="1299"/>
                  </a:lnTo>
                  <a:lnTo>
                    <a:pt x="243" y="1500"/>
                  </a:lnTo>
                  <a:lnTo>
                    <a:pt x="280" y="1500"/>
                  </a:lnTo>
                  <a:lnTo>
                    <a:pt x="280" y="1299"/>
                  </a:lnTo>
                  <a:lnTo>
                    <a:pt x="321" y="1299"/>
                  </a:lnTo>
                  <a:lnTo>
                    <a:pt x="321" y="1266"/>
                  </a:lnTo>
                  <a:lnTo>
                    <a:pt x="202" y="1266"/>
                  </a:lnTo>
                  <a:close/>
                  <a:moveTo>
                    <a:pt x="282" y="962"/>
                  </a:moveTo>
                  <a:lnTo>
                    <a:pt x="282" y="962"/>
                  </a:lnTo>
                  <a:lnTo>
                    <a:pt x="239" y="962"/>
                  </a:lnTo>
                  <a:lnTo>
                    <a:pt x="290" y="1118"/>
                  </a:lnTo>
                  <a:lnTo>
                    <a:pt x="290" y="1219"/>
                  </a:lnTo>
                  <a:lnTo>
                    <a:pt x="334" y="1219"/>
                  </a:lnTo>
                  <a:lnTo>
                    <a:pt x="334" y="1112"/>
                  </a:lnTo>
                  <a:lnTo>
                    <a:pt x="385" y="962"/>
                  </a:lnTo>
                  <a:lnTo>
                    <a:pt x="341" y="962"/>
                  </a:lnTo>
                  <a:lnTo>
                    <a:pt x="313" y="1065"/>
                  </a:lnTo>
                  <a:lnTo>
                    <a:pt x="311" y="1065"/>
                  </a:lnTo>
                  <a:lnTo>
                    <a:pt x="282" y="962"/>
                  </a:lnTo>
                  <a:close/>
                  <a:moveTo>
                    <a:pt x="388" y="1073"/>
                  </a:moveTo>
                  <a:lnTo>
                    <a:pt x="388" y="1073"/>
                  </a:lnTo>
                  <a:lnTo>
                    <a:pt x="388" y="1172"/>
                  </a:lnTo>
                  <a:cubicBezTo>
                    <a:pt x="388" y="1179"/>
                    <a:pt x="390" y="1186"/>
                    <a:pt x="392" y="1192"/>
                  </a:cubicBezTo>
                  <a:cubicBezTo>
                    <a:pt x="394" y="1199"/>
                    <a:pt x="398" y="1204"/>
                    <a:pt x="403" y="1209"/>
                  </a:cubicBezTo>
                  <a:cubicBezTo>
                    <a:pt x="408" y="1214"/>
                    <a:pt x="414" y="1218"/>
                    <a:pt x="420" y="1220"/>
                  </a:cubicBezTo>
                  <a:cubicBezTo>
                    <a:pt x="427" y="1223"/>
                    <a:pt x="435" y="1224"/>
                    <a:pt x="444" y="1224"/>
                  </a:cubicBezTo>
                  <a:cubicBezTo>
                    <a:pt x="452" y="1224"/>
                    <a:pt x="460" y="1223"/>
                    <a:pt x="467" y="1220"/>
                  </a:cubicBezTo>
                  <a:cubicBezTo>
                    <a:pt x="474" y="1218"/>
                    <a:pt x="480" y="1214"/>
                    <a:pt x="485" y="1209"/>
                  </a:cubicBezTo>
                  <a:cubicBezTo>
                    <a:pt x="490" y="1205"/>
                    <a:pt x="494" y="1200"/>
                    <a:pt x="496" y="1193"/>
                  </a:cubicBezTo>
                  <a:cubicBezTo>
                    <a:pt x="498" y="1187"/>
                    <a:pt x="500" y="1180"/>
                    <a:pt x="500" y="1172"/>
                  </a:cubicBezTo>
                  <a:lnTo>
                    <a:pt x="500" y="1073"/>
                  </a:lnTo>
                  <a:cubicBezTo>
                    <a:pt x="500" y="1066"/>
                    <a:pt x="498" y="1060"/>
                    <a:pt x="496" y="1054"/>
                  </a:cubicBezTo>
                  <a:cubicBezTo>
                    <a:pt x="494" y="1048"/>
                    <a:pt x="490" y="1043"/>
                    <a:pt x="485" y="1038"/>
                  </a:cubicBezTo>
                  <a:cubicBezTo>
                    <a:pt x="480" y="1033"/>
                    <a:pt x="474" y="1030"/>
                    <a:pt x="468" y="1027"/>
                  </a:cubicBezTo>
                  <a:cubicBezTo>
                    <a:pt x="461" y="1025"/>
                    <a:pt x="454" y="1024"/>
                    <a:pt x="446" y="1024"/>
                  </a:cubicBezTo>
                  <a:cubicBezTo>
                    <a:pt x="437" y="1024"/>
                    <a:pt x="429" y="1025"/>
                    <a:pt x="422" y="1027"/>
                  </a:cubicBezTo>
                  <a:cubicBezTo>
                    <a:pt x="415" y="1029"/>
                    <a:pt x="409" y="1032"/>
                    <a:pt x="403" y="1037"/>
                  </a:cubicBezTo>
                  <a:cubicBezTo>
                    <a:pt x="398" y="1042"/>
                    <a:pt x="394" y="1047"/>
                    <a:pt x="392" y="1053"/>
                  </a:cubicBezTo>
                  <a:cubicBezTo>
                    <a:pt x="390" y="1059"/>
                    <a:pt x="388" y="1066"/>
                    <a:pt x="388" y="1073"/>
                  </a:cubicBezTo>
                  <a:close/>
                  <a:moveTo>
                    <a:pt x="526" y="1326"/>
                  </a:moveTo>
                  <a:lnTo>
                    <a:pt x="526" y="1326"/>
                  </a:lnTo>
                  <a:cubicBezTo>
                    <a:pt x="523" y="1326"/>
                    <a:pt x="520" y="1326"/>
                    <a:pt x="517" y="1326"/>
                  </a:cubicBezTo>
                  <a:cubicBezTo>
                    <a:pt x="515" y="1327"/>
                    <a:pt x="512" y="1328"/>
                    <a:pt x="510" y="1329"/>
                  </a:cubicBezTo>
                  <a:cubicBezTo>
                    <a:pt x="507" y="1331"/>
                    <a:pt x="505" y="1332"/>
                    <a:pt x="502" y="1334"/>
                  </a:cubicBezTo>
                  <a:cubicBezTo>
                    <a:pt x="500" y="1336"/>
                    <a:pt x="497" y="1338"/>
                    <a:pt x="495" y="1340"/>
                  </a:cubicBezTo>
                  <a:lnTo>
                    <a:pt x="495" y="1266"/>
                  </a:lnTo>
                  <a:lnTo>
                    <a:pt x="460" y="1266"/>
                  </a:lnTo>
                  <a:lnTo>
                    <a:pt x="460" y="1500"/>
                  </a:lnTo>
                  <a:lnTo>
                    <a:pt x="495" y="1500"/>
                  </a:lnTo>
                  <a:lnTo>
                    <a:pt x="495" y="1487"/>
                  </a:lnTo>
                  <a:cubicBezTo>
                    <a:pt x="497" y="1489"/>
                    <a:pt x="500" y="1491"/>
                    <a:pt x="502" y="1493"/>
                  </a:cubicBezTo>
                  <a:cubicBezTo>
                    <a:pt x="505" y="1495"/>
                    <a:pt x="507" y="1497"/>
                    <a:pt x="510" y="1498"/>
                  </a:cubicBezTo>
                  <a:cubicBezTo>
                    <a:pt x="512" y="1499"/>
                    <a:pt x="515" y="1500"/>
                    <a:pt x="518" y="1500"/>
                  </a:cubicBezTo>
                  <a:cubicBezTo>
                    <a:pt x="521" y="1501"/>
                    <a:pt x="525" y="1502"/>
                    <a:pt x="528" y="1502"/>
                  </a:cubicBezTo>
                  <a:cubicBezTo>
                    <a:pt x="533" y="1502"/>
                    <a:pt x="538" y="1501"/>
                    <a:pt x="541" y="1499"/>
                  </a:cubicBezTo>
                  <a:cubicBezTo>
                    <a:pt x="545" y="1497"/>
                    <a:pt x="548" y="1495"/>
                    <a:pt x="551" y="1492"/>
                  </a:cubicBezTo>
                  <a:cubicBezTo>
                    <a:pt x="553" y="1488"/>
                    <a:pt x="555" y="1485"/>
                    <a:pt x="557" y="1480"/>
                  </a:cubicBezTo>
                  <a:cubicBezTo>
                    <a:pt x="558" y="1476"/>
                    <a:pt x="559" y="1470"/>
                    <a:pt x="559" y="1463"/>
                  </a:cubicBezTo>
                  <a:lnTo>
                    <a:pt x="559" y="1368"/>
                  </a:lnTo>
                  <a:cubicBezTo>
                    <a:pt x="559" y="1361"/>
                    <a:pt x="558" y="1355"/>
                    <a:pt x="557" y="1350"/>
                  </a:cubicBezTo>
                  <a:cubicBezTo>
                    <a:pt x="555" y="1344"/>
                    <a:pt x="553" y="1340"/>
                    <a:pt x="551" y="1336"/>
                  </a:cubicBezTo>
                  <a:cubicBezTo>
                    <a:pt x="548" y="1332"/>
                    <a:pt x="544" y="1330"/>
                    <a:pt x="540" y="1328"/>
                  </a:cubicBezTo>
                  <a:cubicBezTo>
                    <a:pt x="536" y="1327"/>
                    <a:pt x="531" y="1326"/>
                    <a:pt x="526" y="1326"/>
                  </a:cubicBezTo>
                  <a:close/>
                  <a:moveTo>
                    <a:pt x="531" y="1028"/>
                  </a:moveTo>
                  <a:lnTo>
                    <a:pt x="531" y="1028"/>
                  </a:lnTo>
                  <a:lnTo>
                    <a:pt x="531" y="1188"/>
                  </a:lnTo>
                  <a:cubicBezTo>
                    <a:pt x="531" y="1194"/>
                    <a:pt x="532" y="1199"/>
                    <a:pt x="533" y="1203"/>
                  </a:cubicBezTo>
                  <a:cubicBezTo>
                    <a:pt x="534" y="1207"/>
                    <a:pt x="536" y="1210"/>
                    <a:pt x="538" y="1213"/>
                  </a:cubicBezTo>
                  <a:cubicBezTo>
                    <a:pt x="540" y="1216"/>
                    <a:pt x="543" y="1218"/>
                    <a:pt x="546" y="1220"/>
                  </a:cubicBezTo>
                  <a:cubicBezTo>
                    <a:pt x="550" y="1222"/>
                    <a:pt x="554" y="1223"/>
                    <a:pt x="559" y="1223"/>
                  </a:cubicBezTo>
                  <a:cubicBezTo>
                    <a:pt x="562" y="1222"/>
                    <a:pt x="566" y="1222"/>
                    <a:pt x="569" y="1220"/>
                  </a:cubicBezTo>
                  <a:cubicBezTo>
                    <a:pt x="573" y="1219"/>
                    <a:pt x="577" y="1218"/>
                    <a:pt x="580" y="1216"/>
                  </a:cubicBezTo>
                  <a:cubicBezTo>
                    <a:pt x="584" y="1213"/>
                    <a:pt x="588" y="1211"/>
                    <a:pt x="592" y="1208"/>
                  </a:cubicBezTo>
                  <a:cubicBezTo>
                    <a:pt x="596" y="1205"/>
                    <a:pt x="600" y="1202"/>
                    <a:pt x="604" y="1198"/>
                  </a:cubicBezTo>
                  <a:lnTo>
                    <a:pt x="604" y="1219"/>
                  </a:lnTo>
                  <a:lnTo>
                    <a:pt x="643" y="1219"/>
                  </a:lnTo>
                  <a:lnTo>
                    <a:pt x="643" y="1028"/>
                  </a:lnTo>
                  <a:lnTo>
                    <a:pt x="604" y="1028"/>
                  </a:lnTo>
                  <a:lnTo>
                    <a:pt x="604" y="1173"/>
                  </a:lnTo>
                  <a:cubicBezTo>
                    <a:pt x="602" y="1176"/>
                    <a:pt x="600" y="1178"/>
                    <a:pt x="598" y="1179"/>
                  </a:cubicBezTo>
                  <a:cubicBezTo>
                    <a:pt x="596" y="1181"/>
                    <a:pt x="594" y="1182"/>
                    <a:pt x="592" y="1183"/>
                  </a:cubicBezTo>
                  <a:cubicBezTo>
                    <a:pt x="589" y="1185"/>
                    <a:pt x="587" y="1186"/>
                    <a:pt x="586" y="1187"/>
                  </a:cubicBezTo>
                  <a:cubicBezTo>
                    <a:pt x="584" y="1187"/>
                    <a:pt x="582" y="1188"/>
                    <a:pt x="580" y="1188"/>
                  </a:cubicBezTo>
                  <a:cubicBezTo>
                    <a:pt x="579" y="1188"/>
                    <a:pt x="577" y="1187"/>
                    <a:pt x="576" y="1187"/>
                  </a:cubicBezTo>
                  <a:cubicBezTo>
                    <a:pt x="574" y="1186"/>
                    <a:pt x="573" y="1185"/>
                    <a:pt x="572" y="1184"/>
                  </a:cubicBezTo>
                  <a:cubicBezTo>
                    <a:pt x="571" y="1184"/>
                    <a:pt x="571" y="1183"/>
                    <a:pt x="571" y="1181"/>
                  </a:cubicBezTo>
                  <a:cubicBezTo>
                    <a:pt x="571" y="1179"/>
                    <a:pt x="571" y="1177"/>
                    <a:pt x="571" y="1175"/>
                  </a:cubicBezTo>
                  <a:lnTo>
                    <a:pt x="571" y="1028"/>
                  </a:lnTo>
                  <a:lnTo>
                    <a:pt x="531" y="1028"/>
                  </a:lnTo>
                  <a:close/>
                  <a:moveTo>
                    <a:pt x="678" y="1373"/>
                  </a:moveTo>
                  <a:lnTo>
                    <a:pt x="678" y="1373"/>
                  </a:lnTo>
                  <a:cubicBezTo>
                    <a:pt x="678" y="1365"/>
                    <a:pt x="677" y="1358"/>
                    <a:pt x="675" y="1352"/>
                  </a:cubicBezTo>
                  <a:cubicBezTo>
                    <a:pt x="673" y="1346"/>
                    <a:pt x="670" y="1340"/>
                    <a:pt x="666" y="1336"/>
                  </a:cubicBezTo>
                  <a:cubicBezTo>
                    <a:pt x="662" y="1332"/>
                    <a:pt x="657" y="1328"/>
                    <a:pt x="650" y="1326"/>
                  </a:cubicBezTo>
                  <a:cubicBezTo>
                    <a:pt x="644" y="1324"/>
                    <a:pt x="637" y="1323"/>
                    <a:pt x="629" y="1323"/>
                  </a:cubicBezTo>
                  <a:cubicBezTo>
                    <a:pt x="622" y="1323"/>
                    <a:pt x="615" y="1324"/>
                    <a:pt x="609" y="1326"/>
                  </a:cubicBezTo>
                  <a:cubicBezTo>
                    <a:pt x="602" y="1329"/>
                    <a:pt x="597" y="1332"/>
                    <a:pt x="592" y="1337"/>
                  </a:cubicBezTo>
                  <a:cubicBezTo>
                    <a:pt x="587" y="1342"/>
                    <a:pt x="583" y="1348"/>
                    <a:pt x="581" y="1354"/>
                  </a:cubicBezTo>
                  <a:cubicBezTo>
                    <a:pt x="578" y="1359"/>
                    <a:pt x="577" y="1366"/>
                    <a:pt x="577" y="1373"/>
                  </a:cubicBezTo>
                  <a:lnTo>
                    <a:pt x="577" y="1451"/>
                  </a:lnTo>
                  <a:cubicBezTo>
                    <a:pt x="577" y="1459"/>
                    <a:pt x="578" y="1466"/>
                    <a:pt x="581" y="1473"/>
                  </a:cubicBezTo>
                  <a:cubicBezTo>
                    <a:pt x="583" y="1479"/>
                    <a:pt x="586" y="1485"/>
                    <a:pt x="590" y="1490"/>
                  </a:cubicBezTo>
                  <a:cubicBezTo>
                    <a:pt x="595" y="1495"/>
                    <a:pt x="600" y="1498"/>
                    <a:pt x="607" y="1501"/>
                  </a:cubicBezTo>
                  <a:cubicBezTo>
                    <a:pt x="612" y="1503"/>
                    <a:pt x="619" y="1504"/>
                    <a:pt x="626" y="1504"/>
                  </a:cubicBezTo>
                  <a:cubicBezTo>
                    <a:pt x="636" y="1504"/>
                    <a:pt x="643" y="1503"/>
                    <a:pt x="650" y="1501"/>
                  </a:cubicBezTo>
                  <a:cubicBezTo>
                    <a:pt x="656" y="1499"/>
                    <a:pt x="662" y="1496"/>
                    <a:pt x="666" y="1492"/>
                  </a:cubicBezTo>
                  <a:cubicBezTo>
                    <a:pt x="670" y="1487"/>
                    <a:pt x="673" y="1481"/>
                    <a:pt x="675" y="1474"/>
                  </a:cubicBezTo>
                  <a:cubicBezTo>
                    <a:pt x="677" y="1467"/>
                    <a:pt x="678" y="1460"/>
                    <a:pt x="678" y="1451"/>
                  </a:cubicBezTo>
                  <a:lnTo>
                    <a:pt x="678" y="1442"/>
                  </a:lnTo>
                  <a:lnTo>
                    <a:pt x="643" y="1442"/>
                  </a:lnTo>
                  <a:lnTo>
                    <a:pt x="643" y="1451"/>
                  </a:lnTo>
                  <a:cubicBezTo>
                    <a:pt x="643" y="1456"/>
                    <a:pt x="643" y="1460"/>
                    <a:pt x="642" y="1463"/>
                  </a:cubicBezTo>
                  <a:cubicBezTo>
                    <a:pt x="642" y="1466"/>
                    <a:pt x="641" y="1469"/>
                    <a:pt x="639" y="1471"/>
                  </a:cubicBezTo>
                  <a:cubicBezTo>
                    <a:pt x="638" y="1471"/>
                    <a:pt x="637" y="1472"/>
                    <a:pt x="635" y="1472"/>
                  </a:cubicBezTo>
                  <a:cubicBezTo>
                    <a:pt x="633" y="1473"/>
                    <a:pt x="631" y="1473"/>
                    <a:pt x="628" y="1473"/>
                  </a:cubicBezTo>
                  <a:cubicBezTo>
                    <a:pt x="626" y="1473"/>
                    <a:pt x="623" y="1473"/>
                    <a:pt x="621" y="1472"/>
                  </a:cubicBezTo>
                  <a:cubicBezTo>
                    <a:pt x="619" y="1471"/>
                    <a:pt x="617" y="1470"/>
                    <a:pt x="616" y="1469"/>
                  </a:cubicBezTo>
                  <a:cubicBezTo>
                    <a:pt x="615" y="1467"/>
                    <a:pt x="614" y="1465"/>
                    <a:pt x="613" y="1461"/>
                  </a:cubicBezTo>
                  <a:cubicBezTo>
                    <a:pt x="613" y="1458"/>
                    <a:pt x="613" y="1455"/>
                    <a:pt x="613" y="1451"/>
                  </a:cubicBezTo>
                  <a:lnTo>
                    <a:pt x="613" y="1418"/>
                  </a:lnTo>
                  <a:lnTo>
                    <a:pt x="678" y="1418"/>
                  </a:lnTo>
                  <a:lnTo>
                    <a:pt x="678" y="1373"/>
                  </a:lnTo>
                  <a:close/>
                  <a:moveTo>
                    <a:pt x="434" y="1500"/>
                  </a:moveTo>
                  <a:lnTo>
                    <a:pt x="434" y="1500"/>
                  </a:lnTo>
                  <a:lnTo>
                    <a:pt x="434" y="1327"/>
                  </a:lnTo>
                  <a:lnTo>
                    <a:pt x="399" y="1327"/>
                  </a:lnTo>
                  <a:lnTo>
                    <a:pt x="399" y="1459"/>
                  </a:lnTo>
                  <a:cubicBezTo>
                    <a:pt x="398" y="1461"/>
                    <a:pt x="396" y="1462"/>
                    <a:pt x="395" y="1464"/>
                  </a:cubicBezTo>
                  <a:cubicBezTo>
                    <a:pt x="393" y="1465"/>
                    <a:pt x="392" y="1466"/>
                    <a:pt x="390" y="1467"/>
                  </a:cubicBezTo>
                  <a:cubicBezTo>
                    <a:pt x="388" y="1469"/>
                    <a:pt x="385" y="1470"/>
                    <a:pt x="384" y="1470"/>
                  </a:cubicBezTo>
                  <a:cubicBezTo>
                    <a:pt x="382" y="1471"/>
                    <a:pt x="381" y="1471"/>
                    <a:pt x="380" y="1471"/>
                  </a:cubicBezTo>
                  <a:cubicBezTo>
                    <a:pt x="378" y="1471"/>
                    <a:pt x="377" y="1471"/>
                    <a:pt x="376" y="1470"/>
                  </a:cubicBezTo>
                  <a:cubicBezTo>
                    <a:pt x="374" y="1470"/>
                    <a:pt x="373" y="1470"/>
                    <a:pt x="372" y="1469"/>
                  </a:cubicBezTo>
                  <a:cubicBezTo>
                    <a:pt x="372" y="1468"/>
                    <a:pt x="372" y="1467"/>
                    <a:pt x="371" y="1465"/>
                  </a:cubicBezTo>
                  <a:cubicBezTo>
                    <a:pt x="370" y="1463"/>
                    <a:pt x="370" y="1461"/>
                    <a:pt x="370" y="1459"/>
                  </a:cubicBezTo>
                  <a:lnTo>
                    <a:pt x="370" y="1327"/>
                  </a:lnTo>
                  <a:lnTo>
                    <a:pt x="336" y="1327"/>
                  </a:lnTo>
                  <a:lnTo>
                    <a:pt x="336" y="1472"/>
                  </a:lnTo>
                  <a:cubicBezTo>
                    <a:pt x="336" y="1476"/>
                    <a:pt x="336" y="1481"/>
                    <a:pt x="337" y="1484"/>
                  </a:cubicBezTo>
                  <a:cubicBezTo>
                    <a:pt x="338" y="1488"/>
                    <a:pt x="340" y="1492"/>
                    <a:pt x="342" y="1495"/>
                  </a:cubicBezTo>
                  <a:cubicBezTo>
                    <a:pt x="344" y="1497"/>
                    <a:pt x="346" y="1499"/>
                    <a:pt x="349" y="1500"/>
                  </a:cubicBezTo>
                  <a:cubicBezTo>
                    <a:pt x="352" y="1501"/>
                    <a:pt x="356" y="1502"/>
                    <a:pt x="360" y="1502"/>
                  </a:cubicBezTo>
                  <a:cubicBezTo>
                    <a:pt x="363" y="1502"/>
                    <a:pt x="367" y="1501"/>
                    <a:pt x="370" y="1500"/>
                  </a:cubicBezTo>
                  <a:cubicBezTo>
                    <a:pt x="374" y="1499"/>
                    <a:pt x="377" y="1498"/>
                    <a:pt x="380" y="1496"/>
                  </a:cubicBezTo>
                  <a:cubicBezTo>
                    <a:pt x="387" y="1493"/>
                    <a:pt x="393" y="1488"/>
                    <a:pt x="399" y="1480"/>
                  </a:cubicBezTo>
                  <a:lnTo>
                    <a:pt x="399" y="1500"/>
                  </a:lnTo>
                  <a:lnTo>
                    <a:pt x="434" y="1500"/>
                  </a:lnTo>
                  <a:close/>
                  <a:moveTo>
                    <a:pt x="708" y="235"/>
                  </a:moveTo>
                  <a:lnTo>
                    <a:pt x="708" y="235"/>
                  </a:lnTo>
                  <a:lnTo>
                    <a:pt x="708" y="506"/>
                  </a:lnTo>
                  <a:cubicBezTo>
                    <a:pt x="709" y="542"/>
                    <a:pt x="715" y="576"/>
                    <a:pt x="728" y="608"/>
                  </a:cubicBezTo>
                  <a:cubicBezTo>
                    <a:pt x="740" y="639"/>
                    <a:pt x="758" y="667"/>
                    <a:pt x="780" y="691"/>
                  </a:cubicBezTo>
                  <a:cubicBezTo>
                    <a:pt x="802" y="715"/>
                    <a:pt x="828" y="734"/>
                    <a:pt x="857" y="747"/>
                  </a:cubicBezTo>
                  <a:cubicBezTo>
                    <a:pt x="887" y="761"/>
                    <a:pt x="918" y="768"/>
                    <a:pt x="952" y="768"/>
                  </a:cubicBezTo>
                  <a:lnTo>
                    <a:pt x="1121" y="768"/>
                  </a:lnTo>
                  <a:cubicBezTo>
                    <a:pt x="1135" y="768"/>
                    <a:pt x="1147" y="764"/>
                    <a:pt x="1159" y="758"/>
                  </a:cubicBezTo>
                  <a:cubicBezTo>
                    <a:pt x="1170" y="751"/>
                    <a:pt x="1179" y="742"/>
                    <a:pt x="1186" y="731"/>
                  </a:cubicBezTo>
                  <a:cubicBezTo>
                    <a:pt x="1193" y="719"/>
                    <a:pt x="1196" y="707"/>
                    <a:pt x="1196" y="693"/>
                  </a:cubicBezTo>
                  <a:cubicBezTo>
                    <a:pt x="1196" y="678"/>
                    <a:pt x="1193" y="665"/>
                    <a:pt x="1186" y="654"/>
                  </a:cubicBezTo>
                  <a:cubicBezTo>
                    <a:pt x="1180" y="642"/>
                    <a:pt x="1171" y="633"/>
                    <a:pt x="1160" y="627"/>
                  </a:cubicBezTo>
                  <a:cubicBezTo>
                    <a:pt x="1149" y="621"/>
                    <a:pt x="1136" y="618"/>
                    <a:pt x="1122" y="617"/>
                  </a:cubicBezTo>
                  <a:lnTo>
                    <a:pt x="955" y="617"/>
                  </a:lnTo>
                  <a:cubicBezTo>
                    <a:pt x="938" y="617"/>
                    <a:pt x="923" y="612"/>
                    <a:pt x="908" y="602"/>
                  </a:cubicBezTo>
                  <a:cubicBezTo>
                    <a:pt x="894" y="592"/>
                    <a:pt x="882" y="578"/>
                    <a:pt x="874" y="561"/>
                  </a:cubicBezTo>
                  <a:cubicBezTo>
                    <a:pt x="865" y="544"/>
                    <a:pt x="860" y="526"/>
                    <a:pt x="860" y="506"/>
                  </a:cubicBezTo>
                  <a:lnTo>
                    <a:pt x="860" y="464"/>
                  </a:lnTo>
                  <a:lnTo>
                    <a:pt x="1121" y="464"/>
                  </a:lnTo>
                  <a:cubicBezTo>
                    <a:pt x="1135" y="463"/>
                    <a:pt x="1147" y="460"/>
                    <a:pt x="1159" y="453"/>
                  </a:cubicBezTo>
                  <a:cubicBezTo>
                    <a:pt x="1170" y="446"/>
                    <a:pt x="1179" y="437"/>
                    <a:pt x="1186" y="426"/>
                  </a:cubicBezTo>
                  <a:cubicBezTo>
                    <a:pt x="1193" y="415"/>
                    <a:pt x="1196" y="402"/>
                    <a:pt x="1196" y="388"/>
                  </a:cubicBezTo>
                  <a:cubicBezTo>
                    <a:pt x="1196" y="374"/>
                    <a:pt x="1193" y="360"/>
                    <a:pt x="1186" y="348"/>
                  </a:cubicBezTo>
                  <a:cubicBezTo>
                    <a:pt x="1179" y="337"/>
                    <a:pt x="1170" y="327"/>
                    <a:pt x="1159" y="320"/>
                  </a:cubicBezTo>
                  <a:cubicBezTo>
                    <a:pt x="1147" y="314"/>
                    <a:pt x="1135" y="310"/>
                    <a:pt x="1121" y="310"/>
                  </a:cubicBezTo>
                  <a:lnTo>
                    <a:pt x="860" y="310"/>
                  </a:lnTo>
                  <a:lnTo>
                    <a:pt x="860" y="235"/>
                  </a:lnTo>
                  <a:cubicBezTo>
                    <a:pt x="860" y="221"/>
                    <a:pt x="856" y="208"/>
                    <a:pt x="850" y="197"/>
                  </a:cubicBezTo>
                  <a:cubicBezTo>
                    <a:pt x="844" y="185"/>
                    <a:pt x="835" y="176"/>
                    <a:pt x="823" y="170"/>
                  </a:cubicBezTo>
                  <a:cubicBezTo>
                    <a:pt x="812" y="163"/>
                    <a:pt x="799" y="160"/>
                    <a:pt x="784" y="159"/>
                  </a:cubicBezTo>
                  <a:cubicBezTo>
                    <a:pt x="770" y="160"/>
                    <a:pt x="757" y="163"/>
                    <a:pt x="746" y="170"/>
                  </a:cubicBezTo>
                  <a:cubicBezTo>
                    <a:pt x="735" y="176"/>
                    <a:pt x="726" y="185"/>
                    <a:pt x="719" y="197"/>
                  </a:cubicBezTo>
                  <a:cubicBezTo>
                    <a:pt x="712" y="208"/>
                    <a:pt x="709" y="221"/>
                    <a:pt x="708" y="235"/>
                  </a:cubicBezTo>
                  <a:close/>
                  <a:moveTo>
                    <a:pt x="464" y="808"/>
                  </a:moveTo>
                  <a:cubicBezTo>
                    <a:pt x="720" y="808"/>
                    <a:pt x="928" y="1015"/>
                    <a:pt x="928" y="1272"/>
                  </a:cubicBezTo>
                  <a:cubicBezTo>
                    <a:pt x="928" y="1528"/>
                    <a:pt x="720" y="1736"/>
                    <a:pt x="464" y="1736"/>
                  </a:cubicBezTo>
                  <a:cubicBezTo>
                    <a:pt x="208" y="1736"/>
                    <a:pt x="0" y="1528"/>
                    <a:pt x="0" y="1272"/>
                  </a:cubicBezTo>
                  <a:cubicBezTo>
                    <a:pt x="0" y="1015"/>
                    <a:pt x="208" y="808"/>
                    <a:pt x="464" y="808"/>
                  </a:cubicBezTo>
                  <a:close/>
                  <a:moveTo>
                    <a:pt x="928" y="1272"/>
                  </a:moveTo>
                  <a:cubicBezTo>
                    <a:pt x="928" y="1015"/>
                    <a:pt x="1135" y="808"/>
                    <a:pt x="1391" y="808"/>
                  </a:cubicBezTo>
                  <a:cubicBezTo>
                    <a:pt x="1648" y="808"/>
                    <a:pt x="1855" y="1015"/>
                    <a:pt x="1855" y="1272"/>
                  </a:cubicBezTo>
                  <a:cubicBezTo>
                    <a:pt x="1855" y="1528"/>
                    <a:pt x="1648" y="1736"/>
                    <a:pt x="1391" y="1736"/>
                  </a:cubicBezTo>
                  <a:cubicBezTo>
                    <a:pt x="1135" y="1736"/>
                    <a:pt x="928" y="1528"/>
                    <a:pt x="928" y="1272"/>
                  </a:cubicBezTo>
                  <a:close/>
                </a:path>
              </a:pathLst>
            </a:custGeom>
            <a:solidFill>
              <a:srgbClr val="007DC3"/>
            </a:solidFill>
            <a:ln>
              <a:noFill/>
            </a:ln>
            <a:effectLst/>
          </p:spPr>
          <p:txBody>
            <a:bodyPr vert="horz" wrap="square" lIns="64122" tIns="32061" rIns="64122" bIns="32061" numCol="1" anchor="t" anchorCtr="0" compatLnSpc="1">
              <a:prstTxWarp prst="textNoShape">
                <a:avLst/>
              </a:prstTxWarp>
            </a:bodyPr>
            <a:lstStyle/>
            <a:p>
              <a:pPr defTabSz="782822">
                <a:defRPr/>
              </a:pPr>
              <a:endParaRPr lang="de-DE" sz="1200" kern="0">
                <a:solidFill>
                  <a:srgbClr val="000000"/>
                </a:solidFill>
                <a:latin typeface="Calibri" panose="020F0502020204030204"/>
                <a:cs typeface="Arial" pitchFamily="34" charset="0"/>
              </a:endParaRPr>
            </a:p>
          </p:txBody>
        </p:sp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12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19208" y="5905366"/>
              <a:ext cx="388382" cy="411680"/>
            </a:xfrm>
            <a:prstGeom prst="rect">
              <a:avLst/>
            </a:prstGeom>
          </p:spPr>
        </p:pic>
        <p:sp>
          <p:nvSpPr>
            <p:cNvPr id="96" name="Right Brace 95"/>
            <p:cNvSpPr/>
            <p:nvPr/>
          </p:nvSpPr>
          <p:spPr bwMode="auto">
            <a:xfrm rot="16200000">
              <a:off x="5947083" y="3311936"/>
              <a:ext cx="441308" cy="4580184"/>
            </a:xfrm>
            <a:prstGeom prst="rightBrace">
              <a:avLst>
                <a:gd name="adj1" fmla="val 58616"/>
                <a:gd name="adj2" fmla="val 50000"/>
              </a:avLst>
            </a:prstGeom>
            <a:noFill/>
            <a:ln w="317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85800" fontAlgn="base">
                <a:spcBef>
                  <a:spcPct val="50000"/>
                </a:spcBef>
                <a:spcAft>
                  <a:spcPct val="17000"/>
                </a:spcAft>
                <a:buClr>
                  <a:srgbClr val="000000"/>
                </a:buClr>
              </a:pPr>
              <a:endParaRPr lang="en-US" sz="750">
                <a:solidFill>
                  <a:srgbClr val="292929"/>
                </a:solidFill>
                <a:latin typeface="Arial" charset="0"/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6166631" y="1995108"/>
            <a:ext cx="2717704" cy="830997"/>
            <a:chOff x="8758067" y="2654915"/>
            <a:chExt cx="3623605" cy="1107996"/>
          </a:xfrm>
        </p:grpSpPr>
        <p:sp>
          <p:nvSpPr>
            <p:cNvPr id="101" name="TextBox 100"/>
            <p:cNvSpPr txBox="1"/>
            <p:nvPr/>
          </p:nvSpPr>
          <p:spPr>
            <a:xfrm>
              <a:off x="9607111" y="2654915"/>
              <a:ext cx="277456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85800">
                <a:defRPr/>
              </a:pPr>
              <a:r>
                <a:rPr lang="en-US" sz="1200" b="1" dirty="0">
                  <a:solidFill>
                    <a:srgbClr val="003B76">
                      <a:lumMod val="75000"/>
                    </a:srgbClr>
                  </a:solidFill>
                  <a:latin typeface="Calibri" panose="020F0502020204030204"/>
                </a:rPr>
                <a:t>Manage all models in a central location and provides ongoing champion/challenger modeling tournament</a:t>
              </a:r>
            </a:p>
          </p:txBody>
        </p:sp>
        <p:cxnSp>
          <p:nvCxnSpPr>
            <p:cNvPr id="102" name="Straight Arrow Connector 101"/>
            <p:cNvCxnSpPr/>
            <p:nvPr/>
          </p:nvCxnSpPr>
          <p:spPr>
            <a:xfrm flipH="1">
              <a:off x="8758067" y="2888534"/>
              <a:ext cx="774538" cy="0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535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81" grpId="0"/>
      <p:bldP spid="8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Image result for unsupervised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825625"/>
            <a:ext cx="7886700" cy="453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47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 Basket Analysis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35" y="415318"/>
            <a:ext cx="1582411" cy="1582411"/>
          </a:xfrm>
        </p:spPr>
      </p:pic>
      <p:pic>
        <p:nvPicPr>
          <p:cNvPr id="1026" name="Picture 2" descr="Image result for market basket analys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09" y="2344931"/>
            <a:ext cx="3912236" cy="327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rot="20820000">
            <a:off x="208651" y="1004089"/>
            <a:ext cx="13778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solidFill>
                  <a:srgbClr val="C00000"/>
                </a:solidFill>
                <a:latin typeface="Segoe Print" panose="02000600000000000000" pitchFamily="2" charset="0"/>
              </a:rPr>
              <a:t>unsupervised learning</a:t>
            </a:r>
            <a:endParaRPr lang="en-US" sz="1050" dirty="0">
              <a:solidFill>
                <a:srgbClr val="C00000"/>
              </a:solidFill>
              <a:latin typeface="Segoe Print" panose="020006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27449" y="2485230"/>
            <a:ext cx="39044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Mengidentifikasi</a:t>
            </a:r>
            <a:r>
              <a:rPr lang="en-US" dirty="0" smtClean="0"/>
              <a:t> </a:t>
            </a:r>
            <a:r>
              <a:rPr lang="en-US" dirty="0" err="1" smtClean="0"/>
              <a:t>produk</a:t>
            </a:r>
            <a:r>
              <a:rPr lang="en-US" dirty="0" smtClean="0"/>
              <a:t> </a:t>
            </a:r>
            <a:r>
              <a:rPr lang="en-US" dirty="0" err="1" smtClean="0"/>
              <a:t>apa</a:t>
            </a:r>
            <a:r>
              <a:rPr lang="en-US" dirty="0" smtClean="0"/>
              <a:t> yang </a:t>
            </a:r>
            <a:r>
              <a:rPr lang="en-US" dirty="0" err="1" smtClean="0"/>
              <a:t>dibeli</a:t>
            </a:r>
            <a:r>
              <a:rPr lang="en-US" dirty="0" smtClean="0"/>
              <a:t> </a:t>
            </a:r>
            <a:r>
              <a:rPr lang="en-US" dirty="0" err="1" smtClean="0"/>
              <a:t>bersamaan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pelanggan</a:t>
            </a:r>
            <a:r>
              <a:rPr lang="en-US" dirty="0"/>
              <a:t>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sym typeface="Wingdings" panose="05000000000000000000" pitchFamily="2" charset="2"/>
              </a:rPr>
              <a:t>berada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dalam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satu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keranjang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belanja</a:t>
            </a:r>
            <a:r>
              <a:rPr lang="en-US" dirty="0" smtClean="0">
                <a:sym typeface="Wingdings" panose="05000000000000000000" pitchFamily="2" charset="2"/>
              </a:rPr>
              <a:t>/</a:t>
            </a:r>
            <a:r>
              <a:rPr lang="en-US" dirty="0" err="1" smtClean="0">
                <a:sym typeface="Wingdings" panose="05000000000000000000" pitchFamily="2" charset="2"/>
              </a:rPr>
              <a:t>struk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pembelian</a:t>
            </a:r>
            <a:endParaRPr lang="en-US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ym typeface="Wingdings" panose="05000000000000000000" pitchFamily="2" charset="2"/>
              </a:rPr>
              <a:t>Berguna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untuk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rekomendasi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produk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bagi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pelanggan</a:t>
            </a:r>
            <a:endParaRPr lang="en-US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ym typeface="Wingdings" panose="05000000000000000000" pitchFamily="2" charset="2"/>
              </a:rPr>
              <a:t>Berguna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untuk</a:t>
            </a:r>
            <a:r>
              <a:rPr lang="en-US" dirty="0" smtClean="0">
                <a:sym typeface="Wingdings" panose="05000000000000000000" pitchFamily="2" charset="2"/>
              </a:rPr>
              <a:t> product bundling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70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-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 descr="Image result for clustering analysi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2"/>
          <a:stretch/>
        </p:blipFill>
        <p:spPr bwMode="auto">
          <a:xfrm>
            <a:off x="402463" y="2085278"/>
            <a:ext cx="4362343" cy="3832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35" y="415318"/>
            <a:ext cx="1582411" cy="15824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20820000">
            <a:off x="208651" y="1004089"/>
            <a:ext cx="13778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solidFill>
                  <a:srgbClr val="C00000"/>
                </a:solidFill>
                <a:latin typeface="Segoe Print" panose="02000600000000000000" pitchFamily="2" charset="0"/>
              </a:rPr>
              <a:t>unsupervised learning</a:t>
            </a:r>
            <a:endParaRPr lang="en-US" sz="1050" dirty="0">
              <a:solidFill>
                <a:srgbClr val="C00000"/>
              </a:solidFill>
              <a:latin typeface="Segoe Print" panose="020006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90993" y="1877635"/>
            <a:ext cx="385125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Mengidentifikasi</a:t>
            </a:r>
            <a:r>
              <a:rPr lang="en-US" dirty="0" smtClean="0"/>
              <a:t> </a:t>
            </a:r>
            <a:r>
              <a:rPr lang="en-US" dirty="0" err="1" smtClean="0"/>
              <a:t>keberadaan</a:t>
            </a:r>
            <a:r>
              <a:rPr lang="en-US" dirty="0" smtClean="0"/>
              <a:t> </a:t>
            </a:r>
            <a:r>
              <a:rPr lang="en-US" dirty="0" err="1" smtClean="0"/>
              <a:t>segmen-segmen</a:t>
            </a:r>
            <a:r>
              <a:rPr lang="en-US" dirty="0" smtClean="0"/>
              <a:t> </a:t>
            </a:r>
            <a:r>
              <a:rPr lang="en-US" dirty="0" err="1" smtClean="0"/>
              <a:t>pelanggan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Banyak</a:t>
            </a:r>
            <a:r>
              <a:rPr lang="en-US" dirty="0" smtClean="0"/>
              <a:t>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customer insight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Berguna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memberikan</a:t>
            </a:r>
            <a:r>
              <a:rPr lang="en-US" dirty="0" smtClean="0"/>
              <a:t> treatment yang </a:t>
            </a:r>
            <a:r>
              <a:rPr lang="en-US" dirty="0" err="1" smtClean="0"/>
              <a:t>tepat</a:t>
            </a:r>
            <a:r>
              <a:rPr lang="en-US" dirty="0" smtClean="0"/>
              <a:t> agar </a:t>
            </a:r>
            <a:r>
              <a:rPr lang="en-US" dirty="0" err="1" smtClean="0"/>
              <a:t>pelanggan</a:t>
            </a:r>
            <a:r>
              <a:rPr lang="en-US" dirty="0" smtClean="0"/>
              <a:t> loyal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Berguna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menawarkan</a:t>
            </a:r>
            <a:r>
              <a:rPr lang="en-US" dirty="0" smtClean="0"/>
              <a:t> </a:t>
            </a:r>
            <a:r>
              <a:rPr lang="en-US" dirty="0" err="1" smtClean="0"/>
              <a:t>produk</a:t>
            </a:r>
            <a:r>
              <a:rPr lang="en-US" dirty="0" smtClean="0"/>
              <a:t> yang </a:t>
            </a:r>
            <a:r>
              <a:rPr lang="en-US" dirty="0" err="1" smtClean="0"/>
              <a:t>tepat</a:t>
            </a:r>
            <a:r>
              <a:rPr lang="en-US" dirty="0"/>
              <a:t> </a:t>
            </a:r>
            <a:r>
              <a:rPr lang="en-US" dirty="0" smtClean="0"/>
              <a:t>(upsell/cross-sell)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Algoritma</a:t>
            </a:r>
            <a:r>
              <a:rPr lang="en-US" dirty="0" smtClean="0"/>
              <a:t>: complete linkage, k-means, t-SNE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19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Life Time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Image result for recency frequency monetary val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10" y="1705388"/>
            <a:ext cx="8160379" cy="459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35" y="415318"/>
            <a:ext cx="1582411" cy="15824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20820000">
            <a:off x="208651" y="1004089"/>
            <a:ext cx="13778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solidFill>
                  <a:srgbClr val="C00000"/>
                </a:solidFill>
                <a:latin typeface="Segoe Print" panose="02000600000000000000" pitchFamily="2" charset="0"/>
              </a:rPr>
              <a:t>unsupervised learning</a:t>
            </a:r>
            <a:endParaRPr lang="en-US" sz="1050" dirty="0">
              <a:solidFill>
                <a:srgbClr val="C00000"/>
              </a:solidFill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77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98875"/>
            <a:ext cx="7886700" cy="699089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Teknik-Teknik</a:t>
            </a:r>
            <a:r>
              <a:rPr lang="en-US" dirty="0" smtClean="0"/>
              <a:t> Supervised Learning</a:t>
            </a:r>
            <a:br>
              <a:rPr lang="en-US" dirty="0" smtClean="0"/>
            </a:b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Pemodelan</a:t>
            </a:r>
            <a:r>
              <a:rPr lang="en-US" dirty="0" smtClean="0"/>
              <a:t> </a:t>
            </a:r>
            <a:r>
              <a:rPr lang="en-US" dirty="0" err="1" smtClean="0"/>
              <a:t>Prediktif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half" idx="4294967295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r>
              <a:rPr lang="en-US" sz="1800" dirty="0" err="1" smtClean="0"/>
              <a:t>Contoh</a:t>
            </a:r>
            <a:r>
              <a:rPr lang="en-US" sz="1800" dirty="0" smtClean="0"/>
              <a:t> </a:t>
            </a:r>
            <a:r>
              <a:rPr lang="en-US" sz="1800" dirty="0" err="1" smtClean="0"/>
              <a:t>kasus</a:t>
            </a:r>
            <a:r>
              <a:rPr lang="en-US" sz="1800" dirty="0" smtClean="0"/>
              <a:t>:</a:t>
            </a:r>
          </a:p>
          <a:p>
            <a:pPr lvl="1"/>
            <a:r>
              <a:rPr lang="en-US" sz="1600" dirty="0" err="1" smtClean="0"/>
              <a:t>Memprediksi</a:t>
            </a:r>
            <a:r>
              <a:rPr lang="en-US" sz="1600" dirty="0" smtClean="0"/>
              <a:t> </a:t>
            </a:r>
            <a:r>
              <a:rPr lang="en-US" sz="1600" dirty="0" err="1" smtClean="0"/>
              <a:t>harga</a:t>
            </a:r>
            <a:endParaRPr lang="en-US" sz="1600" dirty="0" smtClean="0"/>
          </a:p>
          <a:p>
            <a:pPr lvl="1"/>
            <a:r>
              <a:rPr lang="en-US" sz="1600" dirty="0" err="1" smtClean="0"/>
              <a:t>Memprediksi</a:t>
            </a:r>
            <a:r>
              <a:rPr lang="en-US" sz="1600" dirty="0" smtClean="0"/>
              <a:t> </a:t>
            </a:r>
            <a:r>
              <a:rPr lang="en-US" sz="1600" dirty="0" err="1" smtClean="0"/>
              <a:t>nilai</a:t>
            </a:r>
            <a:r>
              <a:rPr lang="en-US" sz="1600" dirty="0" smtClean="0"/>
              <a:t> </a:t>
            </a:r>
            <a:r>
              <a:rPr lang="en-US" sz="1600" dirty="0" err="1" smtClean="0"/>
              <a:t>tukar</a:t>
            </a:r>
            <a:endParaRPr lang="en-US" sz="1600" dirty="0" smtClean="0"/>
          </a:p>
          <a:p>
            <a:pPr lvl="1"/>
            <a:r>
              <a:rPr lang="en-US" sz="1600" dirty="0" err="1" smtClean="0"/>
              <a:t>Memprediksi</a:t>
            </a:r>
            <a:r>
              <a:rPr lang="en-US" sz="1600" dirty="0" smtClean="0"/>
              <a:t> </a:t>
            </a:r>
            <a:r>
              <a:rPr lang="en-US" sz="1600" dirty="0" err="1" smtClean="0"/>
              <a:t>penjualan</a:t>
            </a:r>
            <a:endParaRPr lang="en-US" sz="1600" dirty="0" smtClean="0"/>
          </a:p>
          <a:p>
            <a:r>
              <a:rPr lang="en-US" sz="1800" dirty="0" err="1" smtClean="0"/>
              <a:t>Teknik</a:t>
            </a:r>
            <a:r>
              <a:rPr lang="en-US" sz="1800" dirty="0" smtClean="0"/>
              <a:t> </a:t>
            </a:r>
            <a:r>
              <a:rPr lang="en-US" sz="1800" dirty="0" err="1" smtClean="0"/>
              <a:t>umum</a:t>
            </a:r>
            <a:r>
              <a:rPr lang="en-US" sz="1800" dirty="0" smtClean="0"/>
              <a:t>:</a:t>
            </a:r>
          </a:p>
          <a:p>
            <a:pPr lvl="1"/>
            <a:r>
              <a:rPr lang="en-US" sz="1600" dirty="0" smtClean="0"/>
              <a:t>Linear Regression</a:t>
            </a:r>
            <a:endParaRPr lang="en-US" sz="1600" dirty="0"/>
          </a:p>
          <a:p>
            <a:pPr lvl="1"/>
            <a:r>
              <a:rPr lang="en-US" sz="1600" dirty="0" smtClean="0"/>
              <a:t>Regression Tree</a:t>
            </a:r>
            <a:endParaRPr lang="en-US" sz="1800" dirty="0"/>
          </a:p>
          <a:p>
            <a:pPr lvl="1"/>
            <a:r>
              <a:rPr lang="en-US" sz="1600" dirty="0" smtClean="0"/>
              <a:t>Support Vector Regression</a:t>
            </a:r>
          </a:p>
          <a:p>
            <a:pPr lvl="1"/>
            <a:r>
              <a:rPr lang="en-US" sz="1600" dirty="0" smtClean="0"/>
              <a:t>Time Series Model (ARIMA, ARCH-GARCH, </a:t>
            </a:r>
            <a:r>
              <a:rPr lang="en-US" sz="1600" dirty="0" err="1" smtClean="0"/>
              <a:t>dsb</a:t>
            </a:r>
            <a:r>
              <a:rPr lang="en-US" sz="1600" dirty="0" smtClean="0"/>
              <a:t>)</a:t>
            </a:r>
          </a:p>
          <a:p>
            <a:pPr lvl="1"/>
            <a:r>
              <a:rPr lang="en-US" sz="1600" dirty="0" err="1" smtClean="0"/>
              <a:t>dll</a:t>
            </a:r>
            <a:endParaRPr lang="en-US" sz="1600" dirty="0" smtClean="0"/>
          </a:p>
          <a:p>
            <a:pPr lvl="1"/>
            <a:endParaRPr lang="en-US" sz="1600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4294967295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r>
              <a:rPr lang="en-US" sz="1800" dirty="0" err="1"/>
              <a:t>Contoh</a:t>
            </a:r>
            <a:r>
              <a:rPr lang="en-US" sz="1800" dirty="0"/>
              <a:t> </a:t>
            </a:r>
            <a:r>
              <a:rPr lang="en-US" sz="1800" dirty="0" err="1"/>
              <a:t>kasus</a:t>
            </a:r>
            <a:r>
              <a:rPr lang="en-US" sz="1800" dirty="0"/>
              <a:t>:</a:t>
            </a:r>
          </a:p>
          <a:p>
            <a:pPr lvl="1"/>
            <a:r>
              <a:rPr lang="en-US" sz="1600" dirty="0" err="1"/>
              <a:t>Memprediksi</a:t>
            </a:r>
            <a:r>
              <a:rPr lang="en-US" sz="1600" dirty="0"/>
              <a:t> </a:t>
            </a:r>
            <a:r>
              <a:rPr lang="en-US" sz="1600" dirty="0" smtClean="0"/>
              <a:t>status </a:t>
            </a:r>
            <a:r>
              <a:rPr lang="en-US" sz="1600" dirty="0" err="1" smtClean="0"/>
              <a:t>kolektabilitas</a:t>
            </a:r>
            <a:r>
              <a:rPr lang="en-US" sz="1600" dirty="0" smtClean="0"/>
              <a:t> (bad/good)</a:t>
            </a:r>
          </a:p>
          <a:p>
            <a:pPr lvl="1"/>
            <a:r>
              <a:rPr lang="en-US" sz="1600" dirty="0" err="1" smtClean="0"/>
              <a:t>Memprediksi</a:t>
            </a:r>
            <a:r>
              <a:rPr lang="en-US" sz="1600" dirty="0" smtClean="0"/>
              <a:t> </a:t>
            </a:r>
            <a:r>
              <a:rPr lang="en-US" sz="1600" dirty="0" err="1" smtClean="0"/>
              <a:t>kemauan</a:t>
            </a:r>
            <a:r>
              <a:rPr lang="en-US" sz="1600" dirty="0" smtClean="0"/>
              <a:t> </a:t>
            </a:r>
            <a:r>
              <a:rPr lang="en-US" sz="1600" dirty="0" err="1" smtClean="0"/>
              <a:t>pelanggan</a:t>
            </a:r>
            <a:r>
              <a:rPr lang="en-US" sz="1600" dirty="0" smtClean="0"/>
              <a:t> </a:t>
            </a:r>
            <a:r>
              <a:rPr lang="en-US" sz="1600" dirty="0" err="1" smtClean="0"/>
              <a:t>menggunakan</a:t>
            </a:r>
            <a:r>
              <a:rPr lang="en-US" sz="1600" dirty="0" smtClean="0"/>
              <a:t> </a:t>
            </a:r>
            <a:r>
              <a:rPr lang="en-US" sz="1600" dirty="0" err="1" smtClean="0"/>
              <a:t>produk</a:t>
            </a:r>
            <a:r>
              <a:rPr lang="en-US" sz="1600" dirty="0" smtClean="0"/>
              <a:t> (Yes/No)</a:t>
            </a:r>
            <a:endParaRPr lang="en-US" sz="1600" dirty="0"/>
          </a:p>
          <a:p>
            <a:r>
              <a:rPr lang="en-US" sz="1800" dirty="0" err="1"/>
              <a:t>Teknik</a:t>
            </a:r>
            <a:r>
              <a:rPr lang="en-US" sz="1800" dirty="0"/>
              <a:t> </a:t>
            </a:r>
            <a:r>
              <a:rPr lang="en-US" sz="1800" dirty="0" err="1"/>
              <a:t>umum</a:t>
            </a:r>
            <a:r>
              <a:rPr lang="en-US" sz="1800" dirty="0" smtClean="0"/>
              <a:t>:</a:t>
            </a:r>
          </a:p>
          <a:p>
            <a:pPr lvl="1"/>
            <a:r>
              <a:rPr lang="en-US" sz="1600" dirty="0" smtClean="0"/>
              <a:t>Logistic Regression</a:t>
            </a:r>
          </a:p>
          <a:p>
            <a:pPr lvl="1"/>
            <a:r>
              <a:rPr lang="en-US" sz="1600" dirty="0" smtClean="0"/>
              <a:t>Classification Tree / Decision Tree</a:t>
            </a:r>
          </a:p>
          <a:p>
            <a:pPr lvl="1"/>
            <a:r>
              <a:rPr lang="en-US" sz="1600" dirty="0"/>
              <a:t>Random  Forest</a:t>
            </a:r>
          </a:p>
          <a:p>
            <a:pPr lvl="1"/>
            <a:r>
              <a:rPr lang="en-US" sz="1600" dirty="0" smtClean="0"/>
              <a:t>Support Vector Machine</a:t>
            </a:r>
          </a:p>
          <a:p>
            <a:pPr lvl="1"/>
            <a:r>
              <a:rPr lang="en-US" sz="1600" dirty="0" smtClean="0"/>
              <a:t>Naïve Bayesian Classifier</a:t>
            </a:r>
          </a:p>
          <a:p>
            <a:pPr lvl="1"/>
            <a:r>
              <a:rPr lang="en-US" sz="1600" dirty="0" err="1" smtClean="0"/>
              <a:t>dll</a:t>
            </a:r>
            <a:endParaRPr lang="en-US" sz="1600" dirty="0" smtClean="0"/>
          </a:p>
          <a:p>
            <a:pPr lvl="1"/>
            <a:endParaRPr lang="en-US" sz="1600" dirty="0" smtClean="0"/>
          </a:p>
          <a:p>
            <a:endParaRPr lang="en-US" sz="1600" dirty="0"/>
          </a:p>
        </p:txBody>
      </p:sp>
      <p:sp>
        <p:nvSpPr>
          <p:cNvPr id="10" name="Content Placeholder 5"/>
          <p:cNvSpPr>
            <a:spLocks noGrp="1"/>
          </p:cNvSpPr>
          <p:nvPr>
            <p:ph sz="half" idx="4294967295"/>
          </p:nvPr>
        </p:nvSpPr>
        <p:spPr>
          <a:xfrm>
            <a:off x="629842" y="2039111"/>
            <a:ext cx="3868340" cy="4659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2400" b="1" dirty="0" err="1" smtClean="0"/>
              <a:t>Untuk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respon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numerik</a:t>
            </a:r>
            <a:endParaRPr lang="en-US" sz="2400" b="1" dirty="0"/>
          </a:p>
        </p:txBody>
      </p:sp>
      <p:sp>
        <p:nvSpPr>
          <p:cNvPr id="11" name="Content Placeholder 5"/>
          <p:cNvSpPr>
            <a:spLocks noGrp="1"/>
          </p:cNvSpPr>
          <p:nvPr>
            <p:ph sz="half" idx="4294967295"/>
          </p:nvPr>
        </p:nvSpPr>
        <p:spPr>
          <a:xfrm>
            <a:off x="4629150" y="2039111"/>
            <a:ext cx="3868340" cy="4659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2000" b="1" dirty="0" err="1" smtClean="0"/>
              <a:t>Untuk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respon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kelas</a:t>
            </a:r>
            <a:r>
              <a:rPr lang="en-US" sz="2000" b="1" dirty="0" smtClean="0"/>
              <a:t>/</a:t>
            </a:r>
            <a:r>
              <a:rPr lang="en-US" sz="2000" b="1" dirty="0" err="1" smtClean="0"/>
              <a:t>kategorik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7472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</a:t>
            </a:r>
            <a:endParaRPr lang="en-US" dirty="0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09600" y="4555118"/>
            <a:ext cx="4070868" cy="169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nl-BE" altLang="nl-BE" sz="1400" b="1">
              <a:latin typeface="Arial" pitchFamily="34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69" y="1880500"/>
            <a:ext cx="1690161" cy="1267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014" y="1880500"/>
            <a:ext cx="1690161" cy="1267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02" y="3393889"/>
            <a:ext cx="1690161" cy="1267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014" y="3432023"/>
            <a:ext cx="1690161" cy="1267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02" y="4822638"/>
            <a:ext cx="1690161" cy="1267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125" y="4820142"/>
            <a:ext cx="1690161" cy="1267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005072" y="2557988"/>
            <a:ext cx="4958333" cy="2939642"/>
          </a:xfrm>
        </p:spPr>
        <p:txBody>
          <a:bodyPr>
            <a:normAutofit/>
          </a:bodyPr>
          <a:lstStyle/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sz="2000" dirty="0" err="1" smtClean="0"/>
              <a:t>Tentukan</a:t>
            </a:r>
            <a:r>
              <a:rPr lang="en-US" sz="2000" dirty="0" smtClean="0"/>
              <a:t> </a:t>
            </a:r>
            <a:r>
              <a:rPr lang="en-US" sz="2000" dirty="0" err="1" smtClean="0"/>
              <a:t>secara</a:t>
            </a:r>
            <a:r>
              <a:rPr lang="en-US" sz="2000" dirty="0" smtClean="0"/>
              <a:t> </a:t>
            </a:r>
            <a:r>
              <a:rPr lang="en-US" sz="2000" dirty="0" err="1" smtClean="0"/>
              <a:t>acak</a:t>
            </a:r>
            <a:r>
              <a:rPr lang="en-US" sz="2000" dirty="0" smtClean="0"/>
              <a:t> </a:t>
            </a:r>
            <a:r>
              <a:rPr lang="en-US" sz="2000" b="1" dirty="0" smtClean="0"/>
              <a:t>c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, …, </a:t>
            </a:r>
            <a:r>
              <a:rPr lang="en-US" sz="2000" b="1" i="1" dirty="0" err="1" smtClean="0"/>
              <a:t>c</a:t>
            </a:r>
            <a:r>
              <a:rPr lang="en-US" sz="2000" i="1" baseline="-25000" dirty="0" err="1" smtClean="0"/>
              <a:t>k</a:t>
            </a:r>
            <a:endParaRPr lang="en-US" sz="2000" i="1" baseline="-25000" dirty="0" smtClean="0"/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sz="2000" dirty="0" err="1" smtClean="0"/>
              <a:t>Hitung</a:t>
            </a:r>
            <a:r>
              <a:rPr lang="en-US" sz="2000" dirty="0" smtClean="0"/>
              <a:t> </a:t>
            </a:r>
            <a:r>
              <a:rPr lang="en-US" sz="2000" dirty="0" err="1" smtClean="0"/>
              <a:t>jarak</a:t>
            </a:r>
            <a:r>
              <a:rPr lang="en-US" sz="2000" dirty="0" smtClean="0"/>
              <a:t> </a:t>
            </a:r>
            <a:r>
              <a:rPr lang="en-US" sz="2000" dirty="0" err="1" smtClean="0"/>
              <a:t>dari</a:t>
            </a:r>
            <a:r>
              <a:rPr lang="en-US" sz="2000" dirty="0" smtClean="0"/>
              <a:t> </a:t>
            </a:r>
            <a:r>
              <a:rPr lang="en-US" sz="2000" dirty="0" err="1" smtClean="0"/>
              <a:t>setiap</a:t>
            </a:r>
            <a:r>
              <a:rPr lang="en-US" sz="2000" dirty="0" smtClean="0"/>
              <a:t> </a:t>
            </a:r>
            <a:r>
              <a:rPr lang="en-US" sz="2000" b="1" i="1" dirty="0" smtClean="0"/>
              <a:t>x</a:t>
            </a:r>
            <a:r>
              <a:rPr lang="en-US" sz="2000" baseline="-25000" dirty="0" smtClean="0"/>
              <a:t>i</a:t>
            </a:r>
            <a:r>
              <a:rPr lang="en-US" sz="2000" dirty="0" smtClean="0"/>
              <a:t> </a:t>
            </a:r>
            <a:r>
              <a:rPr lang="en-US" sz="2000" dirty="0" err="1" smtClean="0"/>
              <a:t>ke</a:t>
            </a:r>
            <a:r>
              <a:rPr lang="en-US" sz="2000" dirty="0" smtClean="0"/>
              <a:t> </a:t>
            </a:r>
            <a:r>
              <a:rPr lang="en-US" sz="2000" b="1" dirty="0" err="1" smtClean="0"/>
              <a:t>c</a:t>
            </a:r>
            <a:r>
              <a:rPr lang="en-US" sz="2000" i="1" baseline="-25000" dirty="0" err="1" smtClean="0"/>
              <a:t>j</a:t>
            </a:r>
            <a:endParaRPr lang="en-US" sz="2000" i="1" baseline="-25000" dirty="0" smtClean="0"/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sz="2000" dirty="0" err="1" smtClean="0"/>
              <a:t>Masukkan</a:t>
            </a:r>
            <a:r>
              <a:rPr lang="en-US" sz="2000" dirty="0" smtClean="0"/>
              <a:t> </a:t>
            </a:r>
            <a:r>
              <a:rPr lang="en-US" sz="2000" dirty="0" err="1" smtClean="0"/>
              <a:t>amatan</a:t>
            </a:r>
            <a:r>
              <a:rPr lang="en-US" sz="2000" dirty="0" smtClean="0"/>
              <a:t> </a:t>
            </a:r>
            <a:r>
              <a:rPr lang="en-US" sz="2000" dirty="0" err="1" smtClean="0"/>
              <a:t>ke-</a:t>
            </a:r>
            <a:r>
              <a:rPr lang="en-US" sz="2000" i="1" dirty="0" err="1" smtClean="0"/>
              <a:t>i</a:t>
            </a:r>
            <a:r>
              <a:rPr lang="en-US" sz="2000" dirty="0" smtClean="0"/>
              <a:t> </a:t>
            </a:r>
            <a:r>
              <a:rPr lang="en-US" sz="2000" dirty="0" err="1" smtClean="0"/>
              <a:t>ke</a:t>
            </a:r>
            <a:r>
              <a:rPr lang="en-US" sz="2000" dirty="0" smtClean="0"/>
              <a:t> </a:t>
            </a:r>
            <a:r>
              <a:rPr lang="en-US" sz="2000" dirty="0" err="1" smtClean="0"/>
              <a:t>dalam</a:t>
            </a:r>
            <a:r>
              <a:rPr lang="en-US" sz="2000" dirty="0" smtClean="0"/>
              <a:t> </a:t>
            </a:r>
            <a:r>
              <a:rPr lang="en-US" sz="2000" dirty="0" err="1" smtClean="0"/>
              <a:t>kelompok</a:t>
            </a:r>
            <a:r>
              <a:rPr lang="en-US" sz="2000" dirty="0" smtClean="0"/>
              <a:t> </a:t>
            </a:r>
            <a:r>
              <a:rPr lang="en-US" sz="2000" dirty="0" err="1" smtClean="0"/>
              <a:t>ke</a:t>
            </a:r>
            <a:r>
              <a:rPr lang="en-US" sz="2000" dirty="0" smtClean="0"/>
              <a:t>-</a:t>
            </a:r>
            <a:r>
              <a:rPr lang="en-US" sz="2000" i="1" dirty="0" smtClean="0"/>
              <a:t>j</a:t>
            </a:r>
            <a:r>
              <a:rPr lang="en-US" sz="2000" dirty="0" smtClean="0"/>
              <a:t> </a:t>
            </a:r>
            <a:r>
              <a:rPr lang="en-US" sz="2000" dirty="0" err="1" smtClean="0"/>
              <a:t>jika</a:t>
            </a:r>
            <a:r>
              <a:rPr lang="en-US" sz="2000" dirty="0" smtClean="0"/>
              <a:t> </a:t>
            </a:r>
            <a:r>
              <a:rPr lang="en-US" sz="2000" i="1" dirty="0" err="1" smtClean="0"/>
              <a:t>d</a:t>
            </a:r>
            <a:r>
              <a:rPr lang="en-US" sz="2000" i="1" baseline="-25000" dirty="0" err="1" smtClean="0"/>
              <a:t>ij</a:t>
            </a:r>
            <a:r>
              <a:rPr lang="en-US" sz="2000" dirty="0" smtClean="0"/>
              <a:t> </a:t>
            </a:r>
            <a:r>
              <a:rPr lang="en-US" sz="2000" dirty="0" err="1" smtClean="0"/>
              <a:t>adalah</a:t>
            </a:r>
            <a:r>
              <a:rPr lang="en-US" sz="2000" dirty="0" smtClean="0"/>
              <a:t> yang paling </a:t>
            </a:r>
            <a:r>
              <a:rPr lang="en-US" sz="2000" dirty="0" err="1" smtClean="0"/>
              <a:t>kecil</a:t>
            </a:r>
            <a:r>
              <a:rPr lang="en-US" sz="2000" dirty="0" smtClean="0"/>
              <a:t> </a:t>
            </a:r>
            <a:r>
              <a:rPr lang="en-US" sz="2000" dirty="0" err="1" smtClean="0"/>
              <a:t>dibandingkan</a:t>
            </a:r>
            <a:r>
              <a:rPr lang="en-US" sz="2000" dirty="0" smtClean="0"/>
              <a:t> </a:t>
            </a:r>
            <a:r>
              <a:rPr lang="en-US" sz="2000" i="1" dirty="0" err="1" smtClean="0"/>
              <a:t>d</a:t>
            </a:r>
            <a:r>
              <a:rPr lang="en-US" sz="2000" i="1" baseline="-25000" dirty="0" err="1" smtClean="0"/>
              <a:t>ij</a:t>
            </a:r>
            <a:r>
              <a:rPr lang="en-US" sz="2000" i="1" baseline="-25000" dirty="0" smtClean="0"/>
              <a:t>’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sz="2000" dirty="0" err="1" smtClean="0"/>
              <a:t>Perbarui</a:t>
            </a:r>
            <a:r>
              <a:rPr lang="en-US" sz="2000" dirty="0" smtClean="0"/>
              <a:t> </a:t>
            </a:r>
            <a:r>
              <a:rPr lang="en-US" sz="2000" b="1" i="1" dirty="0" smtClean="0"/>
              <a:t>c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, …, </a:t>
            </a:r>
            <a:r>
              <a:rPr lang="en-US" sz="2000" b="1" i="1" dirty="0" err="1" smtClean="0"/>
              <a:t>c</a:t>
            </a:r>
            <a:r>
              <a:rPr lang="en-US" sz="2000" baseline="-25000" dirty="0" err="1" smtClean="0"/>
              <a:t>k</a:t>
            </a:r>
            <a:r>
              <a:rPr lang="en-US" sz="2000" dirty="0" smtClean="0"/>
              <a:t> </a:t>
            </a:r>
            <a:r>
              <a:rPr lang="en-US" sz="2000" dirty="0" err="1" smtClean="0"/>
              <a:t>dengan</a:t>
            </a:r>
            <a:r>
              <a:rPr lang="en-US" sz="2000" dirty="0" smtClean="0"/>
              <a:t> </a:t>
            </a:r>
            <a:r>
              <a:rPr lang="en-US" sz="2000" dirty="0" err="1" smtClean="0"/>
              <a:t>menghitung</a:t>
            </a:r>
            <a:r>
              <a:rPr lang="en-US" sz="2000" dirty="0" smtClean="0"/>
              <a:t> rata-rata </a:t>
            </a:r>
            <a:r>
              <a:rPr lang="en-US" sz="2000" dirty="0" err="1" smtClean="0"/>
              <a:t>dari</a:t>
            </a:r>
            <a:r>
              <a:rPr lang="en-US" sz="2000" dirty="0" smtClean="0"/>
              <a:t> </a:t>
            </a:r>
            <a:r>
              <a:rPr lang="en-US" sz="2000" dirty="0" err="1" smtClean="0"/>
              <a:t>semua</a:t>
            </a:r>
            <a:r>
              <a:rPr lang="en-US" sz="2000" dirty="0" smtClean="0"/>
              <a:t> </a:t>
            </a:r>
            <a:r>
              <a:rPr lang="en-US" sz="2000" b="1" i="1" dirty="0" smtClean="0"/>
              <a:t>x</a:t>
            </a:r>
            <a:r>
              <a:rPr lang="en-US" sz="2000" i="1" baseline="-25000" dirty="0" smtClean="0"/>
              <a:t>i</a:t>
            </a:r>
            <a:r>
              <a:rPr lang="en-US" sz="2000" dirty="0" smtClean="0"/>
              <a:t> yang </a:t>
            </a:r>
            <a:r>
              <a:rPr lang="en-US" sz="2000" dirty="0" err="1" smtClean="0"/>
              <a:t>menjadi</a:t>
            </a:r>
            <a:r>
              <a:rPr lang="en-US" sz="2000" dirty="0" smtClean="0"/>
              <a:t> </a:t>
            </a:r>
            <a:r>
              <a:rPr lang="en-US" sz="2000" dirty="0" err="1" smtClean="0"/>
              <a:t>anggota</a:t>
            </a:r>
            <a:r>
              <a:rPr lang="en-US" sz="2000" dirty="0" smtClean="0"/>
              <a:t> </a:t>
            </a:r>
            <a:r>
              <a:rPr lang="en-US" sz="2000" dirty="0" err="1" smtClean="0"/>
              <a:t>kelompok</a:t>
            </a:r>
            <a:r>
              <a:rPr lang="en-US" sz="2000" dirty="0" smtClean="0"/>
              <a:t> </a:t>
            </a:r>
            <a:r>
              <a:rPr lang="en-US" sz="2000" dirty="0" err="1" smtClean="0"/>
              <a:t>masing-masing</a:t>
            </a:r>
            <a:endParaRPr lang="en-US" sz="2000" dirty="0" smtClean="0"/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sz="2000" dirty="0" err="1" smtClean="0"/>
              <a:t>Kembali</a:t>
            </a:r>
            <a:r>
              <a:rPr lang="en-US" sz="2000" dirty="0" smtClean="0"/>
              <a:t> </a:t>
            </a:r>
            <a:r>
              <a:rPr lang="en-US" sz="2000" dirty="0" err="1" smtClean="0"/>
              <a:t>ke</a:t>
            </a:r>
            <a:r>
              <a:rPr lang="en-US" sz="2000" dirty="0" smtClean="0"/>
              <a:t> </a:t>
            </a:r>
            <a:r>
              <a:rPr lang="en-US" sz="2000" dirty="0" err="1" smtClean="0"/>
              <a:t>tahap</a:t>
            </a:r>
            <a:r>
              <a:rPr lang="en-US" sz="2000" dirty="0" smtClean="0"/>
              <a:t> 2 </a:t>
            </a:r>
            <a:r>
              <a:rPr lang="en-US" sz="2000" dirty="0" err="1" smtClean="0"/>
              <a:t>sampai</a:t>
            </a:r>
            <a:r>
              <a:rPr lang="en-US" sz="2000" dirty="0" smtClean="0"/>
              <a:t> </a:t>
            </a:r>
            <a:r>
              <a:rPr lang="en-US" sz="2000" dirty="0" err="1" smtClean="0"/>
              <a:t>konvergen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7775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62712" y="1709928"/>
            <a:ext cx="5876544" cy="2496312"/>
            <a:chOff x="762000" y="1764792"/>
            <a:chExt cx="7620000" cy="3617976"/>
          </a:xfrm>
        </p:grpSpPr>
        <p:pic>
          <p:nvPicPr>
            <p:cNvPr id="10242" name="Picture 2" descr="Image result for logistic regression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20" t="1680" r="720" b="6720"/>
            <a:stretch/>
          </p:blipFill>
          <p:spPr bwMode="auto">
            <a:xfrm>
              <a:off x="762000" y="1828800"/>
              <a:ext cx="7620000" cy="3489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1600200" y="1764792"/>
              <a:ext cx="5120640" cy="4754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600200" y="4843272"/>
              <a:ext cx="5422392" cy="5394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Regresi</a:t>
            </a:r>
            <a:r>
              <a:rPr lang="en-US" dirty="0" smtClean="0"/>
              <a:t> </a:t>
            </a:r>
            <a:r>
              <a:rPr lang="en-US" dirty="0" err="1" smtClean="0"/>
              <a:t>Logistik</a:t>
            </a:r>
            <a:endParaRPr lang="en-US" dirty="0"/>
          </a:p>
        </p:txBody>
      </p:sp>
      <p:pic>
        <p:nvPicPr>
          <p:cNvPr id="8" name="Picture 3" descr="05S03F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5558" y="4851766"/>
            <a:ext cx="5040186" cy="1396610"/>
          </a:xfrm>
          <a:prstGeom prst="rect">
            <a:avLst/>
          </a:prstGeom>
          <a:noFill/>
        </p:spPr>
      </p:pic>
      <p:graphicFrame>
        <p:nvGraphicFramePr>
          <p:cNvPr id="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2051538"/>
              </p:ext>
            </p:extLst>
          </p:nvPr>
        </p:nvGraphicFramePr>
        <p:xfrm>
          <a:off x="3757122" y="3743503"/>
          <a:ext cx="4964267" cy="1017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4" name="Equation" r:id="rId5" imgW="2489200" imgH="508000" progId="Equation.3">
                  <p:embed/>
                </p:oleObj>
              </mc:Choice>
              <mc:Fallback>
                <p:oleObj name="Equation" r:id="rId5" imgW="2489200" imgH="508000" progId="Equation.3">
                  <p:embed/>
                  <p:pic>
                    <p:nvPicPr>
                      <p:cNvPr id="15565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7122" y="3743503"/>
                        <a:ext cx="4964267" cy="101776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726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41650" y="122088"/>
            <a:ext cx="2660700" cy="60723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 err="1" smtClean="0"/>
              <a:t>siapa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saya</a:t>
            </a:r>
            <a:endParaRPr lang="en-US" sz="3600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42" y="1354911"/>
            <a:ext cx="3017838" cy="3190875"/>
          </a:xfrm>
        </p:spPr>
      </p:pic>
      <p:sp>
        <p:nvSpPr>
          <p:cNvPr id="8" name="TextBox 7"/>
          <p:cNvSpPr txBox="1"/>
          <p:nvPr/>
        </p:nvSpPr>
        <p:spPr>
          <a:xfrm>
            <a:off x="3497580" y="915681"/>
            <a:ext cx="533552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/>
              <a:t>Riwayat</a:t>
            </a:r>
            <a:r>
              <a:rPr lang="en-US" b="1" u="sng" dirty="0"/>
              <a:t> </a:t>
            </a:r>
            <a:r>
              <a:rPr lang="en-US" b="1" u="sng" dirty="0" err="1"/>
              <a:t>Pendidikan</a:t>
            </a:r>
            <a:endParaRPr lang="en-US" b="1" u="sng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700" dirty="0" err="1"/>
              <a:t>Sarjana</a:t>
            </a:r>
            <a:r>
              <a:rPr lang="en-US" sz="1700" dirty="0"/>
              <a:t> </a:t>
            </a:r>
            <a:r>
              <a:rPr lang="en-US" sz="1700" dirty="0" err="1"/>
              <a:t>Sains</a:t>
            </a:r>
            <a:r>
              <a:rPr lang="en-US" sz="1700" dirty="0"/>
              <a:t>, </a:t>
            </a:r>
            <a:r>
              <a:rPr lang="en-US" sz="1700" dirty="0" err="1"/>
              <a:t>Statistika</a:t>
            </a:r>
            <a:r>
              <a:rPr lang="en-US" sz="1700" dirty="0"/>
              <a:t> – </a:t>
            </a:r>
            <a:r>
              <a:rPr lang="en-US" sz="1700" dirty="0" err="1"/>
              <a:t>Institut</a:t>
            </a:r>
            <a:r>
              <a:rPr lang="en-US" sz="1700" dirty="0"/>
              <a:t> </a:t>
            </a:r>
            <a:r>
              <a:rPr lang="en-US" sz="1700" dirty="0" err="1"/>
              <a:t>Pertanian</a:t>
            </a:r>
            <a:r>
              <a:rPr lang="en-US" sz="1700" dirty="0"/>
              <a:t> Bogor, 2000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700" dirty="0"/>
              <a:t>Magister </a:t>
            </a:r>
            <a:r>
              <a:rPr lang="en-US" sz="1700" dirty="0" err="1"/>
              <a:t>Sains</a:t>
            </a:r>
            <a:r>
              <a:rPr lang="en-US" sz="1700" dirty="0"/>
              <a:t>, </a:t>
            </a:r>
            <a:r>
              <a:rPr lang="en-US" sz="1700" dirty="0" err="1"/>
              <a:t>Statistika</a:t>
            </a:r>
            <a:r>
              <a:rPr lang="en-US" sz="1700" dirty="0"/>
              <a:t> – </a:t>
            </a:r>
            <a:r>
              <a:rPr lang="en-US" sz="1700" dirty="0" err="1"/>
              <a:t>Institut</a:t>
            </a:r>
            <a:r>
              <a:rPr lang="en-US" sz="1700" dirty="0"/>
              <a:t> </a:t>
            </a:r>
            <a:r>
              <a:rPr lang="en-US" sz="1700" dirty="0" err="1"/>
              <a:t>Pertanian</a:t>
            </a:r>
            <a:r>
              <a:rPr lang="en-US" sz="1700" dirty="0"/>
              <a:t> Bogor, 2004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700" dirty="0" smtClean="0"/>
              <a:t>PhD, </a:t>
            </a:r>
            <a:r>
              <a:rPr lang="en-US" sz="1700" dirty="0"/>
              <a:t>Applied Economics – </a:t>
            </a:r>
            <a:r>
              <a:rPr lang="en-US" sz="1700" dirty="0" err="1"/>
              <a:t>Unversiteit</a:t>
            </a:r>
            <a:r>
              <a:rPr lang="en-US" sz="1700" dirty="0"/>
              <a:t> </a:t>
            </a:r>
            <a:r>
              <a:rPr lang="en-US" sz="1700" dirty="0" err="1"/>
              <a:t>Antwerpen</a:t>
            </a:r>
            <a:r>
              <a:rPr lang="en-US" sz="1700" dirty="0"/>
              <a:t>, 2012</a:t>
            </a:r>
            <a:endParaRPr lang="en-US" sz="1700" dirty="0"/>
          </a:p>
        </p:txBody>
      </p:sp>
      <p:sp>
        <p:nvSpPr>
          <p:cNvPr id="9" name="TextBox 8"/>
          <p:cNvSpPr txBox="1"/>
          <p:nvPr/>
        </p:nvSpPr>
        <p:spPr>
          <a:xfrm>
            <a:off x="3497580" y="2517814"/>
            <a:ext cx="497205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/>
              <a:t>Pengalaman</a:t>
            </a:r>
            <a:r>
              <a:rPr lang="en-US" b="1" u="sng" dirty="0"/>
              <a:t> </a:t>
            </a:r>
            <a:r>
              <a:rPr lang="en-US" b="1" u="sng" dirty="0" err="1"/>
              <a:t>Kerja</a:t>
            </a:r>
            <a:r>
              <a:rPr lang="en-US" b="1" u="sng" dirty="0"/>
              <a:t> </a:t>
            </a:r>
            <a:r>
              <a:rPr lang="en-US" b="1" u="sng" dirty="0" err="1"/>
              <a:t>sebagai</a:t>
            </a:r>
            <a:r>
              <a:rPr lang="en-US" b="1" u="sng" dirty="0"/>
              <a:t> </a:t>
            </a:r>
            <a:r>
              <a:rPr lang="en-US" b="1" u="sng" dirty="0" err="1"/>
              <a:t>Dosen</a:t>
            </a:r>
            <a:r>
              <a:rPr lang="en-US" b="1" u="sng" dirty="0"/>
              <a:t> di IPB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700" dirty="0"/>
              <a:t>2000 – </a:t>
            </a:r>
            <a:r>
              <a:rPr lang="en-US" sz="1700" dirty="0" err="1"/>
              <a:t>sekarang</a:t>
            </a:r>
            <a:r>
              <a:rPr lang="en-US" sz="1700" dirty="0"/>
              <a:t>, </a:t>
            </a:r>
            <a:r>
              <a:rPr lang="en-US" sz="1700" dirty="0" err="1"/>
              <a:t>Departemen</a:t>
            </a:r>
            <a:r>
              <a:rPr lang="en-US" sz="1700" dirty="0"/>
              <a:t> </a:t>
            </a:r>
            <a:r>
              <a:rPr lang="en-US" sz="1700" dirty="0" err="1"/>
              <a:t>Statistika</a:t>
            </a:r>
            <a:endParaRPr lang="en-US" sz="1700" dirty="0"/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700" dirty="0"/>
              <a:t>S1, </a:t>
            </a:r>
            <a:r>
              <a:rPr lang="en-US" sz="1700" dirty="0" err="1"/>
              <a:t>Aljabar</a:t>
            </a:r>
            <a:r>
              <a:rPr lang="en-US" sz="1700" dirty="0"/>
              <a:t> </a:t>
            </a:r>
            <a:r>
              <a:rPr lang="en-US" sz="1700" dirty="0" err="1"/>
              <a:t>Matriks</a:t>
            </a:r>
            <a:endParaRPr lang="en-US" sz="1700" dirty="0"/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700" dirty="0"/>
              <a:t>S1, </a:t>
            </a:r>
            <a:r>
              <a:rPr lang="en-US" sz="1700" dirty="0" err="1"/>
              <a:t>Analisis</a:t>
            </a:r>
            <a:r>
              <a:rPr lang="en-US" sz="1700" dirty="0"/>
              <a:t> </a:t>
            </a:r>
            <a:r>
              <a:rPr lang="en-US" sz="1700" dirty="0" err="1"/>
              <a:t>Eksplorasi</a:t>
            </a:r>
            <a:r>
              <a:rPr lang="en-US" sz="1700" dirty="0"/>
              <a:t> Data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700" dirty="0"/>
              <a:t>S2, </a:t>
            </a:r>
            <a:r>
              <a:rPr lang="en-US" sz="1700" dirty="0" err="1"/>
              <a:t>Pemodelan</a:t>
            </a:r>
            <a:r>
              <a:rPr lang="en-US" sz="1700" dirty="0"/>
              <a:t> </a:t>
            </a:r>
            <a:r>
              <a:rPr lang="en-US" sz="1700" dirty="0" err="1"/>
              <a:t>Klasifikasi</a:t>
            </a:r>
            <a:endParaRPr lang="en-US" sz="1700" dirty="0"/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700" dirty="0"/>
              <a:t>S2, </a:t>
            </a:r>
            <a:r>
              <a:rPr lang="en-US" sz="1700" dirty="0" err="1"/>
              <a:t>Metode</a:t>
            </a:r>
            <a:r>
              <a:rPr lang="en-US" sz="1700" dirty="0"/>
              <a:t> </a:t>
            </a:r>
            <a:r>
              <a:rPr lang="en-US" sz="1700" dirty="0" err="1"/>
              <a:t>Grafik</a:t>
            </a:r>
            <a:r>
              <a:rPr lang="en-US" sz="1700" dirty="0"/>
              <a:t> </a:t>
            </a:r>
            <a:r>
              <a:rPr lang="en-US" sz="1700" dirty="0" err="1"/>
              <a:t>untuk</a:t>
            </a:r>
            <a:r>
              <a:rPr lang="en-US" sz="1700" dirty="0"/>
              <a:t> </a:t>
            </a:r>
            <a:r>
              <a:rPr lang="en-US" sz="1700" dirty="0" err="1"/>
              <a:t>Analisis</a:t>
            </a:r>
            <a:r>
              <a:rPr lang="en-US" sz="1700" dirty="0"/>
              <a:t> </a:t>
            </a:r>
            <a:r>
              <a:rPr lang="en-US" sz="1700" dirty="0" err="1"/>
              <a:t>dan</a:t>
            </a:r>
            <a:r>
              <a:rPr lang="en-US" sz="1700" dirty="0"/>
              <a:t> </a:t>
            </a:r>
            <a:r>
              <a:rPr lang="en-US" sz="1700" dirty="0" err="1"/>
              <a:t>Penyajian</a:t>
            </a:r>
            <a:r>
              <a:rPr lang="en-US" sz="1700" dirty="0"/>
              <a:t> Data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700" dirty="0"/>
              <a:t>S3, </a:t>
            </a:r>
            <a:r>
              <a:rPr lang="en-US" sz="1700" dirty="0" err="1"/>
              <a:t>Analisis</a:t>
            </a:r>
            <a:r>
              <a:rPr lang="en-US" sz="1700" dirty="0"/>
              <a:t> Data </a:t>
            </a:r>
            <a:r>
              <a:rPr lang="en-US" sz="1700" dirty="0" err="1"/>
              <a:t>Lanjut</a:t>
            </a:r>
            <a:endParaRPr lang="en-US" sz="17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700" dirty="0"/>
              <a:t>2013 – 2015, PS </a:t>
            </a:r>
            <a:r>
              <a:rPr lang="en-US" sz="1700" dirty="0" err="1"/>
              <a:t>Primatologi</a:t>
            </a:r>
            <a:endParaRPr lang="en-US" sz="1700" dirty="0"/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700" dirty="0"/>
              <a:t>S3, </a:t>
            </a:r>
            <a:r>
              <a:rPr lang="en-US" sz="1700" dirty="0" err="1"/>
              <a:t>Metodologi</a:t>
            </a:r>
            <a:r>
              <a:rPr lang="en-US" sz="1700" dirty="0"/>
              <a:t> </a:t>
            </a:r>
            <a:r>
              <a:rPr lang="en-US" sz="1700" dirty="0" err="1"/>
              <a:t>Penelitian</a:t>
            </a:r>
            <a:r>
              <a:rPr lang="en-US" sz="1700" dirty="0"/>
              <a:t> </a:t>
            </a:r>
            <a:r>
              <a:rPr lang="en-US" sz="1700" dirty="0" err="1"/>
              <a:t>Satwa</a:t>
            </a:r>
            <a:r>
              <a:rPr lang="en-US" sz="1700" dirty="0"/>
              <a:t> </a:t>
            </a:r>
            <a:r>
              <a:rPr lang="en-US" sz="1700" dirty="0" err="1"/>
              <a:t>Primata</a:t>
            </a:r>
            <a:endParaRPr lang="en-US" sz="17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700" dirty="0"/>
              <a:t>2013 – </a:t>
            </a:r>
            <a:r>
              <a:rPr lang="en-US" sz="1700" dirty="0" err="1"/>
              <a:t>sekarang</a:t>
            </a:r>
            <a:r>
              <a:rPr lang="en-US" sz="1700" dirty="0"/>
              <a:t>, </a:t>
            </a:r>
            <a:r>
              <a:rPr lang="en-US" sz="1700" dirty="0" err="1"/>
              <a:t>Sekolah</a:t>
            </a:r>
            <a:r>
              <a:rPr lang="en-US" sz="1700" dirty="0"/>
              <a:t> </a:t>
            </a:r>
            <a:r>
              <a:rPr lang="en-US" sz="1700" dirty="0" err="1"/>
              <a:t>Bisnis</a:t>
            </a:r>
            <a:endParaRPr lang="en-US" sz="17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700" dirty="0"/>
              <a:t>2016 – </a:t>
            </a:r>
            <a:r>
              <a:rPr lang="en-US" sz="1700" dirty="0" err="1"/>
              <a:t>sekarang</a:t>
            </a:r>
            <a:r>
              <a:rPr lang="en-US" sz="1700" dirty="0"/>
              <a:t>, PS MITNR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700" dirty="0"/>
              <a:t>S2, </a:t>
            </a:r>
            <a:r>
              <a:rPr lang="en-US" sz="1700" dirty="0" err="1"/>
              <a:t>Geostatistics</a:t>
            </a:r>
            <a:endParaRPr lang="en-US" sz="1700" dirty="0"/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635814" y="4272141"/>
            <a:ext cx="2660700" cy="607232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rmAutofit fontScale="67500" lnSpcReduction="200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algn="ctr"/>
            <a:r>
              <a:rPr lang="en-US" sz="3600" b="1" dirty="0" smtClean="0"/>
              <a:t>Bagus Sartono, PhD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28129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Tree / Decision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3"/>
          <a:stretch/>
        </p:blipFill>
        <p:spPr bwMode="auto">
          <a:xfrm>
            <a:off x="137287" y="2740025"/>
            <a:ext cx="8686800" cy="304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21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vs Forest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Image result for classification tre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6" t="16357" r="34698" b="9304"/>
          <a:stretch/>
        </p:blipFill>
        <p:spPr bwMode="auto">
          <a:xfrm>
            <a:off x="1133856" y="1732979"/>
            <a:ext cx="6995160" cy="466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93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Analytics in Banking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6" y="1076516"/>
            <a:ext cx="8412479" cy="53881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576" y="6076129"/>
            <a:ext cx="32918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rgbClr val="222222"/>
                </a:solidFill>
                <a:latin typeface="arial" panose="020B0604020202020204" pitchFamily="34" charset="0"/>
              </a:rPr>
              <a:t>KYC</a:t>
            </a:r>
            <a:r>
              <a:rPr lang="en-US" sz="1050" dirty="0">
                <a:solidFill>
                  <a:srgbClr val="222222"/>
                </a:solidFill>
                <a:latin typeface="arial" panose="020B0604020202020204" pitchFamily="34" charset="0"/>
              </a:rPr>
              <a:t> stands for 'Know Your Customer' and </a:t>
            </a:r>
            <a:r>
              <a:rPr lang="en-US" sz="1050" b="1" dirty="0">
                <a:solidFill>
                  <a:srgbClr val="222222"/>
                </a:solidFill>
                <a:latin typeface="arial" panose="020B0604020202020204" pitchFamily="34" charset="0"/>
              </a:rPr>
              <a:t>AML</a:t>
            </a:r>
            <a:r>
              <a:rPr lang="en-US" sz="1050" dirty="0">
                <a:solidFill>
                  <a:srgbClr val="222222"/>
                </a:solidFill>
                <a:latin typeface="arial" panose="020B0604020202020204" pitchFamily="34" charset="0"/>
              </a:rPr>
              <a:t> stands for '</a:t>
            </a:r>
            <a:r>
              <a:rPr lang="en-US" sz="1050" b="1" dirty="0">
                <a:solidFill>
                  <a:srgbClr val="222222"/>
                </a:solidFill>
                <a:latin typeface="arial" panose="020B0604020202020204" pitchFamily="34" charset="0"/>
              </a:rPr>
              <a:t>Anti-Money Laundering</a:t>
            </a:r>
            <a:r>
              <a:rPr lang="en-US" sz="1050" dirty="0">
                <a:solidFill>
                  <a:srgbClr val="222222"/>
                </a:solidFill>
                <a:latin typeface="arial" panose="020B0604020202020204" pitchFamily="34" charset="0"/>
              </a:rPr>
              <a:t>'.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10616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Credit Scoring </a:t>
            </a:r>
            <a:r>
              <a:rPr lang="en-US" dirty="0" smtClean="0">
                <a:sym typeface="Wingdings" panose="05000000000000000000" pitchFamily="2" charset="2"/>
              </a:rPr>
              <a:t> Loan Approval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7216" y="1825625"/>
            <a:ext cx="3703320" cy="4351338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Bank </a:t>
            </a:r>
            <a:r>
              <a:rPr lang="en-US" dirty="0" err="1" smtClean="0"/>
              <a:t>perlu</a:t>
            </a:r>
            <a:r>
              <a:rPr lang="en-US" dirty="0" smtClean="0"/>
              <a:t>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mekanisme</a:t>
            </a:r>
            <a:r>
              <a:rPr lang="en-US" dirty="0" smtClean="0"/>
              <a:t> </a:t>
            </a:r>
            <a:r>
              <a:rPr lang="en-US" dirty="0" err="1" smtClean="0"/>
              <a:t>menyaring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r>
              <a:rPr lang="en-US" dirty="0" smtClean="0"/>
              <a:t> </a:t>
            </a:r>
            <a:r>
              <a:rPr lang="en-US" dirty="0" err="1" smtClean="0"/>
              <a:t>pinjaman</a:t>
            </a:r>
            <a:r>
              <a:rPr lang="en-US" dirty="0" smtClean="0"/>
              <a:t> yang </a:t>
            </a:r>
            <a:r>
              <a:rPr lang="en-US" dirty="0" err="1" smtClean="0"/>
              <a:t>masuk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err="1" smtClean="0"/>
              <a:t>Setiap</a:t>
            </a:r>
            <a:r>
              <a:rPr lang="en-US" dirty="0" smtClean="0"/>
              <a:t> </a:t>
            </a:r>
            <a:r>
              <a:rPr lang="en-US" dirty="0" err="1" smtClean="0"/>
              <a:t>aplikan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dinilai</a:t>
            </a:r>
            <a:r>
              <a:rPr lang="en-US" dirty="0" smtClean="0"/>
              <a:t> </a:t>
            </a:r>
            <a:r>
              <a:rPr lang="en-US" dirty="0" err="1" smtClean="0"/>
              <a:t>resiko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kelayakan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Model credit scoring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memberikan</a:t>
            </a:r>
            <a:r>
              <a:rPr lang="en-US" dirty="0" smtClean="0"/>
              <a:t> </a:t>
            </a:r>
            <a:r>
              <a:rPr lang="en-US" dirty="0" err="1" smtClean="0"/>
              <a:t>skor</a:t>
            </a:r>
            <a:r>
              <a:rPr lang="en-US" dirty="0" smtClean="0"/>
              <a:t> </a:t>
            </a:r>
            <a:r>
              <a:rPr lang="en-US" dirty="0" err="1" smtClean="0"/>
              <a:t>kepada</a:t>
            </a:r>
            <a:r>
              <a:rPr lang="en-US" dirty="0" smtClean="0"/>
              <a:t> </a:t>
            </a:r>
            <a:r>
              <a:rPr lang="en-US" dirty="0" err="1" smtClean="0"/>
              <a:t>setiap</a:t>
            </a:r>
            <a:r>
              <a:rPr lang="en-US" dirty="0" smtClean="0"/>
              <a:t> </a:t>
            </a:r>
            <a:r>
              <a:rPr lang="en-US" dirty="0" err="1" smtClean="0"/>
              <a:t>aplikan</a:t>
            </a:r>
            <a:r>
              <a:rPr lang="en-US" dirty="0" smtClean="0"/>
              <a:t>, </a:t>
            </a:r>
            <a:r>
              <a:rPr lang="en-US" dirty="0" err="1" smtClean="0"/>
              <a:t>berdasarkan</a:t>
            </a:r>
            <a:r>
              <a:rPr lang="en-US" dirty="0" smtClean="0"/>
              <a:t> </a:t>
            </a:r>
            <a:r>
              <a:rPr lang="en-US" dirty="0" err="1" smtClean="0"/>
              <a:t>skor</a:t>
            </a:r>
            <a:r>
              <a:rPr lang="en-US" dirty="0" smtClean="0"/>
              <a:t> </a:t>
            </a:r>
            <a:r>
              <a:rPr lang="en-US" dirty="0" err="1" smtClean="0"/>
              <a:t>tersebut</a:t>
            </a:r>
            <a:r>
              <a:rPr lang="en-US" dirty="0" smtClean="0"/>
              <a:t> </a:t>
            </a:r>
            <a:r>
              <a:rPr lang="en-US" dirty="0" err="1" smtClean="0"/>
              <a:t>dibuat</a:t>
            </a:r>
            <a:r>
              <a:rPr lang="en-US" dirty="0" smtClean="0"/>
              <a:t> </a:t>
            </a:r>
            <a:r>
              <a:rPr lang="en-US" dirty="0" err="1" smtClean="0"/>
              <a:t>keputusan</a:t>
            </a:r>
            <a:r>
              <a:rPr lang="en-US" dirty="0" smtClean="0"/>
              <a:t> </a:t>
            </a:r>
            <a:r>
              <a:rPr lang="en-US" dirty="0" err="1" smtClean="0"/>
              <a:t>apakah</a:t>
            </a:r>
            <a:r>
              <a:rPr lang="en-US" dirty="0" smtClean="0"/>
              <a:t> “approved” </a:t>
            </a:r>
            <a:r>
              <a:rPr lang="en-US" dirty="0" err="1" smtClean="0"/>
              <a:t>atau</a:t>
            </a:r>
            <a:r>
              <a:rPr lang="en-US" dirty="0" smtClean="0"/>
              <a:t> “rejected”</a:t>
            </a:r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Teknik</a:t>
            </a:r>
            <a:r>
              <a:rPr lang="en-US" dirty="0" smtClean="0"/>
              <a:t> yang paling </a:t>
            </a:r>
            <a:r>
              <a:rPr lang="en-US" dirty="0" err="1" smtClean="0"/>
              <a:t>banyak</a:t>
            </a:r>
            <a:r>
              <a:rPr lang="en-US" dirty="0" smtClean="0"/>
              <a:t> </a:t>
            </a:r>
            <a:r>
              <a:rPr lang="en-US" dirty="0" err="1" smtClean="0"/>
              <a:t>digunakan</a:t>
            </a:r>
            <a:r>
              <a:rPr lang="en-US" dirty="0" smtClean="0"/>
              <a:t> di </a:t>
            </a:r>
            <a:r>
              <a:rPr lang="en-US" dirty="0" err="1" smtClean="0"/>
              <a:t>perbankan</a:t>
            </a:r>
            <a:r>
              <a:rPr lang="en-US" dirty="0" smtClean="0"/>
              <a:t> Indonesia: </a:t>
            </a:r>
            <a:r>
              <a:rPr lang="en-US" dirty="0" err="1" smtClean="0"/>
              <a:t>Regresi</a:t>
            </a:r>
            <a:r>
              <a:rPr lang="en-US" dirty="0" smtClean="0"/>
              <a:t> </a:t>
            </a:r>
            <a:r>
              <a:rPr lang="en-US" dirty="0" err="1" smtClean="0"/>
              <a:t>Logistik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124" name="Picture 4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3" r="9391"/>
          <a:stretch/>
        </p:blipFill>
        <p:spPr bwMode="auto">
          <a:xfrm>
            <a:off x="436626" y="1825625"/>
            <a:ext cx="4590288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37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Fraud Detection</a:t>
            </a:r>
            <a:endParaRPr lang="en-US" dirty="0"/>
          </a:p>
        </p:txBody>
      </p:sp>
      <p:pic>
        <p:nvPicPr>
          <p:cNvPr id="6150" name="Picture 6" descr="Image result for fraud detection in banki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1" t="25299" r="8000" b="12023"/>
          <a:stretch/>
        </p:blipFill>
        <p:spPr bwMode="auto">
          <a:xfrm>
            <a:off x="409176" y="2267712"/>
            <a:ext cx="8325647" cy="331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78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Customer Relationship Management</a:t>
            </a:r>
            <a:endParaRPr lang="en-US" dirty="0"/>
          </a:p>
        </p:txBody>
      </p:sp>
      <p:pic>
        <p:nvPicPr>
          <p:cNvPr id="7170" name="Picture 2" descr="Image result for customer relationship manage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84" y="2487168"/>
            <a:ext cx="3978081" cy="304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0" y="2145665"/>
            <a:ext cx="4261104" cy="4351338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 smtClean="0"/>
              <a:t>Pemahaman</a:t>
            </a:r>
            <a:r>
              <a:rPr lang="en-US" dirty="0" smtClean="0"/>
              <a:t> </a:t>
            </a:r>
            <a:r>
              <a:rPr lang="en-US" dirty="0" err="1" smtClean="0"/>
              <a:t>terhadap</a:t>
            </a:r>
            <a:r>
              <a:rPr lang="en-US" dirty="0" smtClean="0"/>
              <a:t> </a:t>
            </a:r>
            <a:r>
              <a:rPr lang="en-US" dirty="0" err="1" smtClean="0"/>
              <a:t>nasabah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perilakunya</a:t>
            </a:r>
            <a:r>
              <a:rPr lang="en-US" dirty="0" smtClean="0"/>
              <a:t> </a:t>
            </a:r>
            <a:r>
              <a:rPr lang="en-US" dirty="0" err="1" smtClean="0"/>
              <a:t>penting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menjaga</a:t>
            </a:r>
            <a:r>
              <a:rPr lang="en-US" dirty="0" smtClean="0"/>
              <a:t> </a:t>
            </a:r>
            <a:r>
              <a:rPr lang="en-US" dirty="0" err="1" smtClean="0"/>
              <a:t>mereka</a:t>
            </a:r>
            <a:r>
              <a:rPr lang="en-US" dirty="0" smtClean="0"/>
              <a:t> </a:t>
            </a:r>
            <a:r>
              <a:rPr lang="en-US" dirty="0" err="1" smtClean="0"/>
              <a:t>tetap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nasabah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Database </a:t>
            </a:r>
            <a:r>
              <a:rPr lang="en-US" dirty="0" err="1" smtClean="0"/>
              <a:t>transaksi</a:t>
            </a:r>
            <a:r>
              <a:rPr lang="en-US" dirty="0" smtClean="0"/>
              <a:t> yang </a:t>
            </a:r>
            <a:r>
              <a:rPr lang="en-US" dirty="0" err="1" smtClean="0"/>
              <a:t>dimiliki</a:t>
            </a:r>
            <a:r>
              <a:rPr lang="en-US" dirty="0" smtClean="0"/>
              <a:t> bank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informasi</a:t>
            </a:r>
            <a:r>
              <a:rPr lang="en-US" dirty="0" smtClean="0"/>
              <a:t> yang kaya </a:t>
            </a:r>
            <a:r>
              <a:rPr lang="en-US" dirty="0" err="1" smtClean="0"/>
              <a:t>mengenai</a:t>
            </a:r>
            <a:r>
              <a:rPr lang="en-US" dirty="0" smtClean="0"/>
              <a:t> </a:t>
            </a:r>
            <a:r>
              <a:rPr lang="en-US" dirty="0" err="1" smtClean="0"/>
              <a:t>perilaku</a:t>
            </a:r>
            <a:r>
              <a:rPr lang="en-US" dirty="0" smtClean="0"/>
              <a:t> </a:t>
            </a:r>
            <a:r>
              <a:rPr lang="en-US" dirty="0" err="1" smtClean="0"/>
              <a:t>tersebut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Bank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memanfaatkan</a:t>
            </a:r>
            <a:r>
              <a:rPr lang="en-US" dirty="0" smtClean="0"/>
              <a:t> data </a:t>
            </a:r>
            <a:r>
              <a:rPr lang="en-US" dirty="0" err="1" smtClean="0"/>
              <a:t>tersebut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mengenali</a:t>
            </a:r>
            <a:r>
              <a:rPr lang="en-US" dirty="0" smtClean="0"/>
              <a:t> </a:t>
            </a:r>
            <a:r>
              <a:rPr lang="en-US" dirty="0" err="1" smtClean="0"/>
              <a:t>perilaku</a:t>
            </a:r>
            <a:r>
              <a:rPr lang="en-US" dirty="0" smtClean="0"/>
              <a:t> </a:t>
            </a:r>
            <a:r>
              <a:rPr lang="en-US" dirty="0" err="1" smtClean="0"/>
              <a:t>serta</a:t>
            </a:r>
            <a:r>
              <a:rPr lang="en-US" dirty="0" smtClean="0"/>
              <a:t> </a:t>
            </a:r>
            <a:r>
              <a:rPr lang="en-US" dirty="0" err="1" smtClean="0"/>
              <a:t>memprediksi</a:t>
            </a:r>
            <a:r>
              <a:rPr lang="en-US" dirty="0" smtClean="0"/>
              <a:t> </a:t>
            </a:r>
            <a:r>
              <a:rPr lang="en-US" dirty="0" err="1" smtClean="0"/>
              <a:t>keberhasilan</a:t>
            </a:r>
            <a:r>
              <a:rPr lang="en-US" dirty="0" smtClean="0"/>
              <a:t> </a:t>
            </a:r>
            <a:r>
              <a:rPr lang="en-US" dirty="0" err="1" smtClean="0"/>
              <a:t>tawaran-tawaran</a:t>
            </a:r>
            <a:r>
              <a:rPr lang="en-US" dirty="0" smtClean="0"/>
              <a:t> </a:t>
            </a:r>
            <a:r>
              <a:rPr lang="en-US" dirty="0" err="1" smtClean="0"/>
              <a:t>produk</a:t>
            </a:r>
            <a:r>
              <a:rPr lang="en-US" dirty="0" smtClean="0"/>
              <a:t>/</a:t>
            </a:r>
            <a:r>
              <a:rPr lang="en-US" dirty="0" err="1" smtClean="0"/>
              <a:t>jasa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err="1" smtClean="0"/>
              <a:t>Teknik</a:t>
            </a:r>
            <a:r>
              <a:rPr lang="en-US" dirty="0" smtClean="0"/>
              <a:t> yang paling </a:t>
            </a:r>
            <a:r>
              <a:rPr lang="en-US" dirty="0" err="1" smtClean="0"/>
              <a:t>banyak</a:t>
            </a:r>
            <a:r>
              <a:rPr lang="en-US" dirty="0" smtClean="0"/>
              <a:t> </a:t>
            </a:r>
            <a:r>
              <a:rPr lang="en-US" dirty="0" err="1" smtClean="0"/>
              <a:t>digunakan</a:t>
            </a:r>
            <a:r>
              <a:rPr lang="en-US" dirty="0" smtClean="0"/>
              <a:t>: clustering/</a:t>
            </a:r>
            <a:r>
              <a:rPr lang="en-US" dirty="0" err="1" smtClean="0"/>
              <a:t>kmeans</a:t>
            </a:r>
            <a:r>
              <a:rPr lang="en-US" dirty="0" smtClean="0"/>
              <a:t>, classification tree, recommendation engine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3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Product/Service Campaign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" t="4030" r="56800" b="3402"/>
          <a:stretch/>
        </p:blipFill>
        <p:spPr>
          <a:xfrm>
            <a:off x="384048" y="1709928"/>
            <a:ext cx="3749040" cy="4727448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352544" y="1779905"/>
            <a:ext cx="4261104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Bank </a:t>
            </a:r>
            <a:r>
              <a:rPr lang="en-US" dirty="0" err="1" smtClean="0"/>
              <a:t>sering</a:t>
            </a:r>
            <a:r>
              <a:rPr lang="en-US" dirty="0" smtClean="0"/>
              <a:t> </a:t>
            </a:r>
            <a:r>
              <a:rPr lang="en-US" dirty="0" err="1" smtClean="0"/>
              <a:t>memberikan</a:t>
            </a:r>
            <a:r>
              <a:rPr lang="en-US" dirty="0" smtClean="0"/>
              <a:t> </a:t>
            </a:r>
            <a:r>
              <a:rPr lang="en-US" dirty="0" err="1" smtClean="0"/>
              <a:t>penawaran</a:t>
            </a:r>
            <a:r>
              <a:rPr lang="en-US" dirty="0" smtClean="0"/>
              <a:t> promo-promo </a:t>
            </a:r>
            <a:r>
              <a:rPr lang="en-US" dirty="0" err="1" smtClean="0"/>
              <a:t>bagi</a:t>
            </a:r>
            <a:r>
              <a:rPr lang="en-US" dirty="0" smtClean="0"/>
              <a:t> </a:t>
            </a:r>
            <a:r>
              <a:rPr lang="en-US" dirty="0" err="1" smtClean="0"/>
              <a:t>nasabahnya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Cash back</a:t>
            </a:r>
          </a:p>
          <a:p>
            <a:pPr lvl="1"/>
            <a:r>
              <a:rPr lang="en-US" dirty="0" smtClean="0"/>
              <a:t>Discount di </a:t>
            </a:r>
            <a:r>
              <a:rPr lang="en-US" dirty="0" err="1" smtClean="0"/>
              <a:t>berbagai</a:t>
            </a:r>
            <a:r>
              <a:rPr lang="en-US" dirty="0" smtClean="0"/>
              <a:t> merchant</a:t>
            </a:r>
          </a:p>
          <a:p>
            <a:pPr lvl="1"/>
            <a:r>
              <a:rPr lang="en-US" dirty="0" err="1" smtClean="0"/>
              <a:t>Produk</a:t>
            </a:r>
            <a:r>
              <a:rPr lang="en-US" dirty="0" smtClean="0"/>
              <a:t> </a:t>
            </a:r>
            <a:r>
              <a:rPr lang="en-US" dirty="0" err="1" smtClean="0"/>
              <a:t>bancasurance</a:t>
            </a:r>
            <a:endParaRPr lang="en-US" dirty="0" smtClean="0"/>
          </a:p>
          <a:p>
            <a:pPr lvl="1"/>
            <a:r>
              <a:rPr lang="en-US" dirty="0" err="1" smtClean="0"/>
              <a:t>Penggunaan</a:t>
            </a:r>
            <a:r>
              <a:rPr lang="en-US" dirty="0" smtClean="0"/>
              <a:t> </a:t>
            </a:r>
            <a:r>
              <a:rPr lang="en-US" dirty="0" err="1" smtClean="0"/>
              <a:t>layanan</a:t>
            </a:r>
            <a:r>
              <a:rPr lang="en-US" dirty="0" smtClean="0"/>
              <a:t> internet/SMS-banking</a:t>
            </a:r>
          </a:p>
          <a:p>
            <a:pPr lvl="1"/>
            <a:r>
              <a:rPr lang="en-US" dirty="0" err="1" smtClean="0"/>
              <a:t>dsb</a:t>
            </a:r>
            <a:endParaRPr lang="en-US" dirty="0" smtClean="0"/>
          </a:p>
          <a:p>
            <a:r>
              <a:rPr lang="en-US" dirty="0" smtClean="0"/>
              <a:t>Direct campaign </a:t>
            </a:r>
            <a:r>
              <a:rPr lang="en-US" dirty="0" err="1" smtClean="0"/>
              <a:t>menggunakan</a:t>
            </a:r>
            <a:r>
              <a:rPr lang="en-US" dirty="0" smtClean="0"/>
              <a:t> blast SMS</a:t>
            </a:r>
          </a:p>
          <a:p>
            <a:r>
              <a:rPr lang="en-US" dirty="0" err="1" smtClean="0"/>
              <a:t>Perlu</a:t>
            </a:r>
            <a:r>
              <a:rPr lang="en-US" dirty="0" smtClean="0"/>
              <a:t> </a:t>
            </a:r>
            <a:r>
              <a:rPr lang="en-US" dirty="0" err="1" smtClean="0"/>
              <a:t>upaya</a:t>
            </a:r>
            <a:r>
              <a:rPr lang="en-US" dirty="0" smtClean="0"/>
              <a:t> </a:t>
            </a:r>
            <a:r>
              <a:rPr lang="en-US" dirty="0" err="1" smtClean="0"/>
              <a:t>menyeleksi</a:t>
            </a:r>
            <a:r>
              <a:rPr lang="en-US" dirty="0" smtClean="0"/>
              <a:t> </a:t>
            </a:r>
            <a:r>
              <a:rPr lang="en-US" dirty="0" err="1" smtClean="0"/>
              <a:t>pelanggan</a:t>
            </a:r>
            <a:r>
              <a:rPr lang="en-US" dirty="0" smtClean="0"/>
              <a:t> mana yang </a:t>
            </a:r>
            <a:r>
              <a:rPr lang="en-US" dirty="0" err="1" smtClean="0"/>
              <a:t>berpotensi</a:t>
            </a:r>
            <a:r>
              <a:rPr lang="en-US" dirty="0" smtClean="0"/>
              <a:t>,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menghemat</a:t>
            </a:r>
            <a:r>
              <a:rPr lang="en-US" dirty="0" smtClean="0"/>
              <a:t> </a:t>
            </a:r>
            <a:r>
              <a:rPr lang="en-US" dirty="0" err="1" smtClean="0"/>
              <a:t>biaya</a:t>
            </a:r>
            <a:r>
              <a:rPr lang="en-US" dirty="0" smtClean="0"/>
              <a:t> campaign</a:t>
            </a:r>
          </a:p>
          <a:p>
            <a:r>
              <a:rPr lang="en-US" dirty="0" err="1" smtClean="0"/>
              <a:t>Teknik</a:t>
            </a:r>
            <a:r>
              <a:rPr lang="en-US" dirty="0" smtClean="0"/>
              <a:t> yang paling </a:t>
            </a:r>
            <a:r>
              <a:rPr lang="en-US" dirty="0" err="1" smtClean="0"/>
              <a:t>banyak</a:t>
            </a:r>
            <a:r>
              <a:rPr lang="en-US" dirty="0" smtClean="0"/>
              <a:t> </a:t>
            </a:r>
            <a:r>
              <a:rPr lang="en-US" dirty="0" err="1" smtClean="0"/>
              <a:t>digunakan</a:t>
            </a:r>
            <a:r>
              <a:rPr lang="en-US" dirty="0" smtClean="0"/>
              <a:t>: random forest, boosting, naïve </a:t>
            </a:r>
            <a:r>
              <a:rPr lang="en-US" dirty="0" err="1" smtClean="0"/>
              <a:t>bayes</a:t>
            </a:r>
            <a:r>
              <a:rPr lang="en-US" dirty="0" smtClean="0"/>
              <a:t> classifier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10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 Testing</a:t>
            </a:r>
            <a:endParaRPr lang="en-US" dirty="0"/>
          </a:p>
        </p:txBody>
      </p:sp>
      <p:pic>
        <p:nvPicPr>
          <p:cNvPr id="9218" name="Picture 2" descr="Image result for banking stress test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63" y="2190305"/>
            <a:ext cx="4432272" cy="3442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956048" y="2190305"/>
            <a:ext cx="4069080" cy="3442399"/>
          </a:xfrm>
        </p:spPr>
        <p:txBody>
          <a:bodyPr>
            <a:normAutofit lnSpcReduction="10000"/>
          </a:bodyPr>
          <a:lstStyle/>
          <a:p>
            <a:r>
              <a:rPr lang="en-US" sz="2000" dirty="0" err="1" smtClean="0"/>
              <a:t>Menilai</a:t>
            </a:r>
            <a:r>
              <a:rPr lang="en-US" sz="2000" dirty="0" smtClean="0"/>
              <a:t> </a:t>
            </a:r>
            <a:r>
              <a:rPr lang="en-US" sz="2000" dirty="0" err="1" smtClean="0"/>
              <a:t>tingkat</a:t>
            </a:r>
            <a:r>
              <a:rPr lang="en-US" sz="2000" dirty="0" smtClean="0"/>
              <a:t> </a:t>
            </a:r>
            <a:r>
              <a:rPr lang="en-US" sz="2000" dirty="0" err="1" smtClean="0"/>
              <a:t>kesehatan</a:t>
            </a:r>
            <a:r>
              <a:rPr lang="en-US" sz="2000" dirty="0" smtClean="0"/>
              <a:t> bank </a:t>
            </a:r>
            <a:r>
              <a:rPr lang="en-US" sz="2000" dirty="0" err="1" smtClean="0"/>
              <a:t>dalam</a:t>
            </a:r>
            <a:r>
              <a:rPr lang="en-US" sz="2000" dirty="0" smtClean="0"/>
              <a:t> </a:t>
            </a:r>
            <a:r>
              <a:rPr lang="en-US" sz="2000" dirty="0" err="1" smtClean="0"/>
              <a:t>menghadapi</a:t>
            </a:r>
            <a:r>
              <a:rPr lang="en-US" sz="2000" dirty="0" smtClean="0"/>
              <a:t> </a:t>
            </a:r>
            <a:r>
              <a:rPr lang="en-US" sz="2000" dirty="0" err="1" smtClean="0"/>
              <a:t>kondisi</a:t>
            </a:r>
            <a:r>
              <a:rPr lang="en-US" sz="2000" dirty="0" smtClean="0"/>
              <a:t> </a:t>
            </a:r>
            <a:r>
              <a:rPr lang="en-US" sz="2000" dirty="0" err="1" smtClean="0"/>
              <a:t>ekonomi</a:t>
            </a:r>
            <a:r>
              <a:rPr lang="en-US" sz="2000" dirty="0" smtClean="0"/>
              <a:t> </a:t>
            </a:r>
            <a:r>
              <a:rPr lang="en-US" sz="2000" dirty="0" err="1" smtClean="0"/>
              <a:t>makro</a:t>
            </a:r>
            <a:r>
              <a:rPr lang="en-US" sz="2000" dirty="0" smtClean="0"/>
              <a:t>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mikro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err="1" smtClean="0"/>
              <a:t>Simulasi</a:t>
            </a:r>
            <a:r>
              <a:rPr lang="en-US" sz="2000" dirty="0"/>
              <a:t> </a:t>
            </a:r>
            <a:r>
              <a:rPr lang="en-US" sz="2000" dirty="0" err="1" smtClean="0"/>
              <a:t>dan</a:t>
            </a:r>
            <a:r>
              <a:rPr lang="en-US" sz="2000" dirty="0" smtClean="0"/>
              <a:t> scenario analysis </a:t>
            </a:r>
            <a:r>
              <a:rPr lang="en-US" sz="2000" dirty="0" err="1" smtClean="0"/>
              <a:t>kemampuan</a:t>
            </a:r>
            <a:r>
              <a:rPr lang="en-US" sz="2000" dirty="0" smtClean="0"/>
              <a:t> bank </a:t>
            </a:r>
            <a:r>
              <a:rPr lang="en-US" sz="2000" dirty="0" err="1" smtClean="0"/>
              <a:t>jika</a:t>
            </a:r>
            <a:r>
              <a:rPr lang="en-US" sz="2000" dirty="0" smtClean="0"/>
              <a:t> </a:t>
            </a:r>
            <a:r>
              <a:rPr lang="en-US" sz="2000" dirty="0" err="1" smtClean="0"/>
              <a:t>terjadi</a:t>
            </a:r>
            <a:r>
              <a:rPr lang="en-US" sz="2000" dirty="0" smtClean="0"/>
              <a:t> </a:t>
            </a:r>
            <a:r>
              <a:rPr lang="en-US" sz="2000" dirty="0" err="1" smtClean="0"/>
              <a:t>situasi</a:t>
            </a:r>
            <a:r>
              <a:rPr lang="en-US" sz="2000" dirty="0" smtClean="0"/>
              <a:t> yang </a:t>
            </a:r>
            <a:r>
              <a:rPr lang="en-US" sz="2000" dirty="0" err="1" smtClean="0"/>
              <a:t>kurang</a:t>
            </a:r>
            <a:r>
              <a:rPr lang="en-US" sz="2000" dirty="0" smtClean="0"/>
              <a:t> </a:t>
            </a:r>
            <a:r>
              <a:rPr lang="en-US" sz="2000" dirty="0" err="1" smtClean="0"/>
              <a:t>menguntungkan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err="1" smtClean="0"/>
              <a:t>Teknik</a:t>
            </a:r>
            <a:r>
              <a:rPr lang="en-US" sz="2000" dirty="0" smtClean="0"/>
              <a:t> yang </a:t>
            </a:r>
            <a:r>
              <a:rPr lang="en-US" sz="2000" dirty="0" err="1" smtClean="0"/>
              <a:t>digunakan</a:t>
            </a:r>
            <a:r>
              <a:rPr lang="en-US" sz="2000" dirty="0" smtClean="0"/>
              <a:t>: </a:t>
            </a:r>
            <a:r>
              <a:rPr lang="en-US" sz="2000" dirty="0" err="1" smtClean="0"/>
              <a:t>regresi</a:t>
            </a:r>
            <a:r>
              <a:rPr lang="en-US" sz="2000" dirty="0" smtClean="0"/>
              <a:t> linear, time series modeling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4634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8650" y="1734962"/>
            <a:ext cx="7886700" cy="69908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Accuracy / Correct Classification Rate</a:t>
            </a:r>
            <a:endParaRPr lang="en-ID" sz="2800" dirty="0"/>
          </a:p>
        </p:txBody>
      </p:sp>
      <p:grpSp>
        <p:nvGrpSpPr>
          <p:cNvPr id="37" name="Group 36"/>
          <p:cNvGrpSpPr>
            <a:grpSpLocks/>
          </p:cNvGrpSpPr>
          <p:nvPr/>
        </p:nvGrpSpPr>
        <p:grpSpPr bwMode="auto">
          <a:xfrm>
            <a:off x="1618795" y="2282952"/>
            <a:ext cx="5906410" cy="3775819"/>
            <a:chOff x="767" y="912"/>
            <a:chExt cx="4273" cy="2832"/>
          </a:xfrm>
        </p:grpSpPr>
        <p:sp>
          <p:nvSpPr>
            <p:cNvPr id="38" name="AutoShape 4"/>
            <p:cNvSpPr>
              <a:spLocks noChangeArrowheads="1"/>
            </p:cNvSpPr>
            <p:nvPr/>
          </p:nvSpPr>
          <p:spPr bwMode="auto">
            <a:xfrm>
              <a:off x="1440" y="1584"/>
              <a:ext cx="1200" cy="720"/>
            </a:xfrm>
            <a:prstGeom prst="roundRect">
              <a:avLst>
                <a:gd name="adj" fmla="val 16667"/>
              </a:avLst>
            </a:prstGeom>
            <a:solidFill>
              <a:srgbClr val="C0C0C0"/>
            </a:solidFill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sz="2000" b="1" dirty="0">
                  <a:solidFill>
                    <a:srgbClr val="000099"/>
                  </a:solidFill>
                  <a:latin typeface="Verdana" pitchFamily="34" charset="0"/>
                </a:rPr>
                <a:t>True</a:t>
              </a:r>
            </a:p>
            <a:p>
              <a:pPr algn="ctr" eaLnBrk="0" hangingPunct="0"/>
              <a:r>
                <a:rPr lang="en-US" sz="2000" b="1" dirty="0">
                  <a:solidFill>
                    <a:srgbClr val="000099"/>
                  </a:solidFill>
                  <a:latin typeface="Verdana" pitchFamily="34" charset="0"/>
                </a:rPr>
                <a:t>Negative</a:t>
              </a:r>
            </a:p>
          </p:txBody>
        </p:sp>
        <p:sp>
          <p:nvSpPr>
            <p:cNvPr id="39" name="AutoShape 5"/>
            <p:cNvSpPr>
              <a:spLocks noChangeArrowheads="1"/>
            </p:cNvSpPr>
            <p:nvPr/>
          </p:nvSpPr>
          <p:spPr bwMode="auto">
            <a:xfrm>
              <a:off x="2640" y="1584"/>
              <a:ext cx="1200" cy="720"/>
            </a:xfrm>
            <a:prstGeom prst="roundRect">
              <a:avLst>
                <a:gd name="adj" fmla="val 16667"/>
              </a:avLst>
            </a:prstGeom>
            <a:solidFill>
              <a:srgbClr val="C0C0C0"/>
            </a:solidFill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sz="2000" b="1" dirty="0">
                  <a:solidFill>
                    <a:srgbClr val="A50021"/>
                  </a:solidFill>
                  <a:latin typeface="Verdana" pitchFamily="34" charset="0"/>
                </a:rPr>
                <a:t>False</a:t>
              </a:r>
            </a:p>
            <a:p>
              <a:pPr algn="ctr" eaLnBrk="0" hangingPunct="0"/>
              <a:r>
                <a:rPr lang="en-US" sz="2000" b="1" dirty="0">
                  <a:solidFill>
                    <a:srgbClr val="A50021"/>
                  </a:solidFill>
                  <a:latin typeface="Verdana" pitchFamily="34" charset="0"/>
                </a:rPr>
                <a:t>Positive</a:t>
              </a:r>
            </a:p>
          </p:txBody>
        </p:sp>
        <p:sp>
          <p:nvSpPr>
            <p:cNvPr id="40" name="AutoShape 6"/>
            <p:cNvSpPr>
              <a:spLocks noChangeArrowheads="1"/>
            </p:cNvSpPr>
            <p:nvPr/>
          </p:nvSpPr>
          <p:spPr bwMode="auto">
            <a:xfrm>
              <a:off x="1440" y="2304"/>
              <a:ext cx="1200" cy="720"/>
            </a:xfrm>
            <a:prstGeom prst="roundRect">
              <a:avLst>
                <a:gd name="adj" fmla="val 16667"/>
              </a:avLst>
            </a:prstGeom>
            <a:solidFill>
              <a:srgbClr val="C0C0C0"/>
            </a:solidFill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sz="2000" b="1">
                  <a:solidFill>
                    <a:srgbClr val="A50021"/>
                  </a:solidFill>
                  <a:latin typeface="Verdana" pitchFamily="34" charset="0"/>
                </a:rPr>
                <a:t>False</a:t>
              </a:r>
            </a:p>
            <a:p>
              <a:pPr algn="ctr" eaLnBrk="0" hangingPunct="0"/>
              <a:r>
                <a:rPr lang="en-US" sz="2000" b="1">
                  <a:solidFill>
                    <a:srgbClr val="A50021"/>
                  </a:solidFill>
                  <a:latin typeface="Verdana" pitchFamily="34" charset="0"/>
                </a:rPr>
                <a:t>Negative</a:t>
              </a:r>
            </a:p>
          </p:txBody>
        </p:sp>
        <p:sp>
          <p:nvSpPr>
            <p:cNvPr id="41" name="AutoShape 7"/>
            <p:cNvSpPr>
              <a:spLocks noChangeArrowheads="1"/>
            </p:cNvSpPr>
            <p:nvPr/>
          </p:nvSpPr>
          <p:spPr bwMode="auto">
            <a:xfrm>
              <a:off x="2640" y="2304"/>
              <a:ext cx="1200" cy="720"/>
            </a:xfrm>
            <a:prstGeom prst="roundRect">
              <a:avLst>
                <a:gd name="adj" fmla="val 16667"/>
              </a:avLst>
            </a:prstGeom>
            <a:solidFill>
              <a:srgbClr val="C0C0C0"/>
            </a:solidFill>
            <a:ln w="190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sz="2000" b="1">
                  <a:solidFill>
                    <a:srgbClr val="000099"/>
                  </a:solidFill>
                  <a:latin typeface="Verdana" pitchFamily="34" charset="0"/>
                </a:rPr>
                <a:t>True</a:t>
              </a:r>
            </a:p>
            <a:p>
              <a:pPr algn="ctr" eaLnBrk="0" hangingPunct="0"/>
              <a:r>
                <a:rPr lang="en-US" sz="2000" b="1">
                  <a:solidFill>
                    <a:srgbClr val="000099"/>
                  </a:solidFill>
                  <a:latin typeface="Verdana" pitchFamily="34" charset="0"/>
                </a:rPr>
                <a:t>Positive</a:t>
              </a:r>
            </a:p>
          </p:txBody>
        </p:sp>
        <p:sp>
          <p:nvSpPr>
            <p:cNvPr id="42" name="Rectangle 8"/>
            <p:cNvSpPr>
              <a:spLocks noChangeArrowheads="1"/>
            </p:cNvSpPr>
            <p:nvPr/>
          </p:nvSpPr>
          <p:spPr bwMode="auto">
            <a:xfrm>
              <a:off x="3840" y="1584"/>
              <a:ext cx="1200" cy="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sz="2000">
                  <a:latin typeface="Verdana" pitchFamily="34" charset="0"/>
                </a:rPr>
                <a:t>Actual</a:t>
              </a:r>
            </a:p>
            <a:p>
              <a:pPr algn="ctr" eaLnBrk="0" hangingPunct="0"/>
              <a:r>
                <a:rPr lang="en-US" sz="2000">
                  <a:latin typeface="Verdana" pitchFamily="34" charset="0"/>
                </a:rPr>
                <a:t>Negative (N</a:t>
              </a:r>
              <a:r>
                <a:rPr lang="en-US" sz="2000" baseline="-25000">
                  <a:latin typeface="Verdana" pitchFamily="34" charset="0"/>
                </a:rPr>
                <a:t>2</a:t>
              </a:r>
              <a:r>
                <a:rPr lang="en-US" sz="2000">
                  <a:latin typeface="Verdana" pitchFamily="34" charset="0"/>
                </a:rPr>
                <a:t>)</a:t>
              </a:r>
            </a:p>
          </p:txBody>
        </p:sp>
        <p:sp>
          <p:nvSpPr>
            <p:cNvPr id="43" name="Rectangle 9"/>
            <p:cNvSpPr>
              <a:spLocks noChangeArrowheads="1"/>
            </p:cNvSpPr>
            <p:nvPr/>
          </p:nvSpPr>
          <p:spPr bwMode="auto">
            <a:xfrm>
              <a:off x="1440" y="3024"/>
              <a:ext cx="1200" cy="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sz="2000">
                  <a:latin typeface="Verdana" pitchFamily="34" charset="0"/>
                </a:rPr>
                <a:t>Predicted</a:t>
              </a:r>
            </a:p>
            <a:p>
              <a:pPr algn="ctr" eaLnBrk="0" hangingPunct="0"/>
              <a:r>
                <a:rPr lang="en-US" sz="2000">
                  <a:latin typeface="Verdana" pitchFamily="34" charset="0"/>
                </a:rPr>
                <a:t>Negative</a:t>
              </a:r>
            </a:p>
          </p:txBody>
        </p:sp>
        <p:sp>
          <p:nvSpPr>
            <p:cNvPr id="44" name="Rectangle 10"/>
            <p:cNvSpPr>
              <a:spLocks noChangeArrowheads="1"/>
            </p:cNvSpPr>
            <p:nvPr/>
          </p:nvSpPr>
          <p:spPr bwMode="auto">
            <a:xfrm>
              <a:off x="2640" y="3024"/>
              <a:ext cx="1200" cy="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sz="2000">
                  <a:latin typeface="Verdana" pitchFamily="34" charset="0"/>
                </a:rPr>
                <a:t>Predicted</a:t>
              </a:r>
            </a:p>
            <a:p>
              <a:pPr algn="ctr" eaLnBrk="0" hangingPunct="0"/>
              <a:r>
                <a:rPr lang="en-US" sz="2000">
                  <a:latin typeface="Verdana" pitchFamily="34" charset="0"/>
                </a:rPr>
                <a:t>Positive</a:t>
              </a:r>
            </a:p>
          </p:txBody>
        </p:sp>
        <p:sp>
          <p:nvSpPr>
            <p:cNvPr id="45" name="Rectangle 11"/>
            <p:cNvSpPr>
              <a:spLocks noChangeArrowheads="1"/>
            </p:cNvSpPr>
            <p:nvPr/>
          </p:nvSpPr>
          <p:spPr bwMode="auto">
            <a:xfrm>
              <a:off x="3840" y="2304"/>
              <a:ext cx="1200" cy="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sz="2000">
                  <a:latin typeface="Verdana" pitchFamily="34" charset="0"/>
                </a:rPr>
                <a:t>Actual</a:t>
              </a:r>
            </a:p>
            <a:p>
              <a:pPr algn="ctr" eaLnBrk="0" hangingPunct="0"/>
              <a:r>
                <a:rPr lang="en-US" sz="2000">
                  <a:latin typeface="Verdana" pitchFamily="34" charset="0"/>
                </a:rPr>
                <a:t>Positive (N</a:t>
              </a:r>
              <a:r>
                <a:rPr lang="en-US" sz="2000" baseline="-25000">
                  <a:latin typeface="Verdana" pitchFamily="34" charset="0"/>
                </a:rPr>
                <a:t>1</a:t>
              </a:r>
              <a:r>
                <a:rPr lang="en-US" sz="2000">
                  <a:latin typeface="Verdana" pitchFamily="34" charset="0"/>
                </a:rPr>
                <a:t>)</a:t>
              </a:r>
            </a:p>
          </p:txBody>
        </p:sp>
        <p:sp>
          <p:nvSpPr>
            <p:cNvPr id="46" name="Text Box 12"/>
            <p:cNvSpPr txBox="1">
              <a:spLocks noChangeArrowheads="1"/>
            </p:cNvSpPr>
            <p:nvPr/>
          </p:nvSpPr>
          <p:spPr bwMode="auto">
            <a:xfrm>
              <a:off x="1872" y="912"/>
              <a:ext cx="1546" cy="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>
                  <a:latin typeface="Verdana" pitchFamily="34" charset="0"/>
                </a:rPr>
                <a:t>Predicted Class</a:t>
              </a:r>
            </a:p>
          </p:txBody>
        </p:sp>
        <p:sp>
          <p:nvSpPr>
            <p:cNvPr id="47" name="Text Box 13"/>
            <p:cNvSpPr txBox="1">
              <a:spLocks noChangeArrowheads="1"/>
            </p:cNvSpPr>
            <p:nvPr/>
          </p:nvSpPr>
          <p:spPr bwMode="auto">
            <a:xfrm rot="16200000">
              <a:off x="259" y="2177"/>
              <a:ext cx="1305" cy="2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>
                  <a:latin typeface="Verdana" pitchFamily="34" charset="0"/>
                </a:rPr>
                <a:t>Actual Class</a:t>
              </a:r>
            </a:p>
          </p:txBody>
        </p:sp>
        <p:sp>
          <p:nvSpPr>
            <p:cNvPr id="48" name="Text Box 14"/>
            <p:cNvSpPr txBox="1">
              <a:spLocks noChangeArrowheads="1"/>
            </p:cNvSpPr>
            <p:nvPr/>
          </p:nvSpPr>
          <p:spPr bwMode="auto">
            <a:xfrm>
              <a:off x="1144" y="1844"/>
              <a:ext cx="252" cy="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>
                  <a:latin typeface="Verdana" pitchFamily="34" charset="0"/>
                </a:rPr>
                <a:t>0</a:t>
              </a:r>
            </a:p>
          </p:txBody>
        </p:sp>
        <p:sp>
          <p:nvSpPr>
            <p:cNvPr id="49" name="Text Box 15"/>
            <p:cNvSpPr txBox="1">
              <a:spLocks noChangeArrowheads="1"/>
            </p:cNvSpPr>
            <p:nvPr/>
          </p:nvSpPr>
          <p:spPr bwMode="auto">
            <a:xfrm>
              <a:off x="1154" y="2564"/>
              <a:ext cx="252" cy="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>
                  <a:latin typeface="Verdana" pitchFamily="34" charset="0"/>
                </a:rPr>
                <a:t>1</a:t>
              </a:r>
            </a:p>
          </p:txBody>
        </p:sp>
        <p:sp>
          <p:nvSpPr>
            <p:cNvPr id="50" name="Text Box 16"/>
            <p:cNvSpPr txBox="1">
              <a:spLocks noChangeArrowheads="1"/>
            </p:cNvSpPr>
            <p:nvPr/>
          </p:nvSpPr>
          <p:spPr bwMode="auto">
            <a:xfrm>
              <a:off x="1922" y="1248"/>
              <a:ext cx="252" cy="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>
                  <a:latin typeface="Verdana" pitchFamily="34" charset="0"/>
                </a:rPr>
                <a:t>0</a:t>
              </a:r>
            </a:p>
          </p:txBody>
        </p:sp>
        <p:sp>
          <p:nvSpPr>
            <p:cNvPr id="51" name="Text Box 17"/>
            <p:cNvSpPr txBox="1">
              <a:spLocks noChangeArrowheads="1"/>
            </p:cNvSpPr>
            <p:nvPr/>
          </p:nvSpPr>
          <p:spPr bwMode="auto">
            <a:xfrm>
              <a:off x="3122" y="1248"/>
              <a:ext cx="252" cy="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>
                  <a:latin typeface="Verdana" pitchFamily="34" charset="0"/>
                </a:rPr>
                <a:t>1</a:t>
              </a: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137906" y="5902776"/>
            <a:ext cx="67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Accuracy = (True Positive + True Negative) / N</a:t>
            </a:r>
            <a:endParaRPr lang="en-US" sz="2400" b="1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628650" y="507435"/>
            <a:ext cx="7886700" cy="699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accent6">
                    <a:lumMod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Menilai Kebaikan Model Prediksi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4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Sensitivity vs Precision</a:t>
            </a:r>
            <a:endParaRPr lang="en-ID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65"/>
          <a:stretch/>
        </p:blipFill>
        <p:spPr>
          <a:xfrm>
            <a:off x="628650" y="1690687"/>
            <a:ext cx="4029075" cy="4866800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74" b="-146"/>
          <a:stretch/>
        </p:blipFill>
        <p:spPr>
          <a:xfrm>
            <a:off x="4572000" y="2776538"/>
            <a:ext cx="4054328" cy="245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5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41650" y="122088"/>
            <a:ext cx="2660700" cy="60723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 err="1" smtClean="0"/>
              <a:t>siapa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saya</a:t>
            </a:r>
            <a:endParaRPr lang="en-US" sz="3600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42" y="1354911"/>
            <a:ext cx="3017838" cy="3190875"/>
          </a:xfrm>
        </p:spPr>
      </p:pic>
      <p:sp>
        <p:nvSpPr>
          <p:cNvPr id="10" name="Title 3"/>
          <p:cNvSpPr txBox="1">
            <a:spLocks/>
          </p:cNvSpPr>
          <p:nvPr/>
        </p:nvSpPr>
        <p:spPr>
          <a:xfrm>
            <a:off x="635814" y="4272141"/>
            <a:ext cx="2660700" cy="607232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rmAutofit fontScale="67500" lnSpcReduction="20000"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algn="ctr"/>
            <a:r>
              <a:rPr lang="en-US" sz="3600" b="1" dirty="0" smtClean="0"/>
              <a:t>Bagus Sartono, PhD</a:t>
            </a:r>
            <a:endParaRPr lang="en-US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653652" y="729320"/>
            <a:ext cx="528918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Pengalaman</a:t>
            </a:r>
            <a:r>
              <a:rPr lang="en-US" b="1" dirty="0"/>
              <a:t> </a:t>
            </a:r>
            <a:r>
              <a:rPr lang="en-US" b="1" dirty="0" err="1"/>
              <a:t>Konsultansi</a:t>
            </a:r>
            <a:endParaRPr lang="en-US" b="1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700" dirty="0"/>
              <a:t>2002 – 2008, Statistician – PT </a:t>
            </a:r>
            <a:r>
              <a:rPr lang="en-US" sz="1700" dirty="0" err="1"/>
              <a:t>Ganesha</a:t>
            </a:r>
            <a:r>
              <a:rPr lang="en-US" sz="1700" dirty="0"/>
              <a:t> </a:t>
            </a:r>
            <a:r>
              <a:rPr lang="en-US" sz="1700" dirty="0" err="1"/>
              <a:t>Cipta</a:t>
            </a:r>
            <a:r>
              <a:rPr lang="en-US" sz="1700" dirty="0"/>
              <a:t> </a:t>
            </a:r>
            <a:r>
              <a:rPr lang="en-US" sz="1700" dirty="0" err="1"/>
              <a:t>Informatika</a:t>
            </a:r>
            <a:endParaRPr lang="en-US" sz="17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700" dirty="0"/>
              <a:t>2008 – 2012 …. </a:t>
            </a:r>
            <a:r>
              <a:rPr lang="en-US" sz="1700" dirty="0" err="1"/>
              <a:t>melanjutkan</a:t>
            </a:r>
            <a:r>
              <a:rPr lang="en-US" sz="1700" dirty="0"/>
              <a:t> </a:t>
            </a:r>
            <a:r>
              <a:rPr lang="en-US" sz="1700" dirty="0" err="1"/>
              <a:t>studi</a:t>
            </a:r>
            <a:r>
              <a:rPr lang="en-US" sz="1700" dirty="0"/>
              <a:t>….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700" dirty="0"/>
              <a:t>2013, Technical Advisor – </a:t>
            </a:r>
            <a:r>
              <a:rPr lang="en-US" sz="1700" dirty="0" err="1"/>
              <a:t>MarkPlus</a:t>
            </a:r>
            <a:r>
              <a:rPr lang="en-US" sz="1700" dirty="0"/>
              <a:t> Insight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700" dirty="0"/>
              <a:t>2013, Consultant – CIFOR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700" dirty="0"/>
              <a:t>2014, Project Leader – PT Trans Intra Asia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700" dirty="0"/>
              <a:t>2015 – 2017, Data Science Advisor – </a:t>
            </a:r>
            <a:r>
              <a:rPr lang="en-US" sz="1700" dirty="0" err="1"/>
              <a:t>Starcore</a:t>
            </a:r>
            <a:r>
              <a:rPr lang="en-US" sz="1700" dirty="0"/>
              <a:t> </a:t>
            </a:r>
            <a:r>
              <a:rPr lang="en-US" sz="1700" dirty="0"/>
              <a:t>Analytics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700" dirty="0"/>
              <a:t>2018, Consultant – IACCB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53652" y="3309712"/>
            <a:ext cx="497205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Pengalaman</a:t>
            </a:r>
            <a:r>
              <a:rPr lang="en-US" b="1" dirty="0"/>
              <a:t> </a:t>
            </a:r>
            <a:r>
              <a:rPr lang="en-US" b="1" dirty="0" err="1"/>
              <a:t>Lainnya</a:t>
            </a:r>
            <a:endParaRPr lang="en-US" b="1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700" dirty="0"/>
              <a:t>Trainer </a:t>
            </a:r>
            <a:r>
              <a:rPr lang="en-US" sz="1700" dirty="0" err="1"/>
              <a:t>bidang</a:t>
            </a:r>
            <a:r>
              <a:rPr lang="en-US" sz="1700" dirty="0"/>
              <a:t> </a:t>
            </a:r>
            <a:r>
              <a:rPr lang="en-US" sz="1700" dirty="0" err="1"/>
              <a:t>Statistika</a:t>
            </a:r>
            <a:r>
              <a:rPr lang="en-US" sz="1700" dirty="0"/>
              <a:t>, Data Mining, </a:t>
            </a:r>
            <a:r>
              <a:rPr lang="en-US" sz="1700" dirty="0" err="1"/>
              <a:t>Analitika</a:t>
            </a:r>
            <a:r>
              <a:rPr lang="en-US" sz="1700" dirty="0"/>
              <a:t> di </a:t>
            </a:r>
            <a:r>
              <a:rPr lang="en-US" sz="1700" dirty="0" err="1"/>
              <a:t>berbagai</a:t>
            </a:r>
            <a:r>
              <a:rPr lang="en-US" sz="1700" dirty="0"/>
              <a:t> </a:t>
            </a:r>
            <a:r>
              <a:rPr lang="en-US" sz="1700" dirty="0" err="1"/>
              <a:t>instansi</a:t>
            </a:r>
            <a:r>
              <a:rPr lang="en-US" sz="1700" dirty="0"/>
              <a:t>, </a:t>
            </a:r>
            <a:r>
              <a:rPr lang="en-US" sz="1700" dirty="0" err="1"/>
              <a:t>antara</a:t>
            </a:r>
            <a:r>
              <a:rPr lang="en-US" sz="1700" dirty="0"/>
              <a:t> lain Bank </a:t>
            </a:r>
            <a:r>
              <a:rPr lang="en-US" sz="1700" dirty="0" err="1"/>
              <a:t>Mandiri</a:t>
            </a:r>
            <a:r>
              <a:rPr lang="en-US" sz="1700" dirty="0"/>
              <a:t>, Bank </a:t>
            </a:r>
            <a:r>
              <a:rPr lang="en-US" sz="1700" dirty="0" err="1"/>
              <a:t>Syariah</a:t>
            </a:r>
            <a:r>
              <a:rPr lang="en-US" sz="1700" dirty="0"/>
              <a:t> </a:t>
            </a:r>
            <a:r>
              <a:rPr lang="en-US" sz="1700" dirty="0" err="1"/>
              <a:t>Mandiri</a:t>
            </a:r>
            <a:r>
              <a:rPr lang="en-US" sz="1700" dirty="0"/>
              <a:t>, Bank </a:t>
            </a:r>
            <a:r>
              <a:rPr lang="en-US" sz="1700" dirty="0" err="1"/>
              <a:t>Sinar</a:t>
            </a:r>
            <a:r>
              <a:rPr lang="en-US" sz="1700" dirty="0"/>
              <a:t> Mas, Bank </a:t>
            </a:r>
            <a:r>
              <a:rPr lang="en-US" sz="1700" dirty="0" err="1"/>
              <a:t>Danamon</a:t>
            </a:r>
            <a:r>
              <a:rPr lang="en-US" sz="1700" dirty="0"/>
              <a:t>, Bank Indonesia, OJK, </a:t>
            </a:r>
            <a:r>
              <a:rPr lang="en-US" sz="1700" dirty="0" err="1"/>
              <a:t>Telkomsel</a:t>
            </a:r>
            <a:r>
              <a:rPr lang="en-US" sz="1700" dirty="0"/>
              <a:t>, Bank </a:t>
            </a:r>
            <a:r>
              <a:rPr lang="en-US" sz="1700" dirty="0" err="1"/>
              <a:t>Permata</a:t>
            </a:r>
            <a:r>
              <a:rPr lang="en-US" sz="1700" dirty="0"/>
              <a:t>, CIMB </a:t>
            </a:r>
            <a:r>
              <a:rPr lang="en-US" sz="1700" dirty="0" err="1"/>
              <a:t>Niaga</a:t>
            </a:r>
            <a:r>
              <a:rPr lang="en-US" sz="1700" dirty="0"/>
              <a:t>, LIPI, </a:t>
            </a:r>
            <a:r>
              <a:rPr lang="en-US" sz="1700" dirty="0" err="1"/>
              <a:t>Kementerian</a:t>
            </a:r>
            <a:r>
              <a:rPr lang="en-US" sz="1700" dirty="0"/>
              <a:t> </a:t>
            </a:r>
            <a:r>
              <a:rPr lang="en-US" sz="1700" dirty="0" err="1"/>
              <a:t>Pertanian</a:t>
            </a:r>
            <a:r>
              <a:rPr lang="en-US" sz="1700" dirty="0"/>
              <a:t>, </a:t>
            </a:r>
            <a:r>
              <a:rPr lang="en-US" sz="1700" dirty="0" err="1"/>
              <a:t>Kementerian</a:t>
            </a:r>
            <a:r>
              <a:rPr lang="en-US" sz="1700" dirty="0"/>
              <a:t> </a:t>
            </a:r>
            <a:r>
              <a:rPr lang="en-US" sz="1700" dirty="0" err="1"/>
              <a:t>Keuangan</a:t>
            </a:r>
            <a:endParaRPr lang="en-US" sz="17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700" dirty="0"/>
              <a:t>Tenaga </a:t>
            </a:r>
            <a:r>
              <a:rPr lang="en-US" sz="1700" dirty="0" err="1"/>
              <a:t>ahli</a:t>
            </a:r>
            <a:r>
              <a:rPr lang="en-US" sz="1700" dirty="0"/>
              <a:t> di </a:t>
            </a:r>
            <a:r>
              <a:rPr lang="en-US" sz="1700" dirty="0" err="1"/>
              <a:t>beberapa</a:t>
            </a:r>
            <a:r>
              <a:rPr lang="en-US" sz="1700" dirty="0"/>
              <a:t> </a:t>
            </a:r>
            <a:r>
              <a:rPr lang="en-US" sz="1700" dirty="0" err="1"/>
              <a:t>kegiatan</a:t>
            </a:r>
            <a:r>
              <a:rPr lang="en-US" sz="1700" dirty="0"/>
              <a:t> </a:t>
            </a:r>
            <a:r>
              <a:rPr lang="en-US" sz="1700" dirty="0" err="1"/>
              <a:t>kajian</a:t>
            </a:r>
            <a:r>
              <a:rPr lang="en-US" sz="1700" dirty="0"/>
              <a:t>, </a:t>
            </a:r>
            <a:r>
              <a:rPr lang="en-US" sz="1700" dirty="0" err="1"/>
              <a:t>antara</a:t>
            </a:r>
            <a:r>
              <a:rPr lang="en-US" sz="1700" dirty="0"/>
              <a:t> lain </a:t>
            </a:r>
            <a:r>
              <a:rPr lang="en-US" sz="1700" dirty="0" err="1"/>
              <a:t>Kementerian</a:t>
            </a:r>
            <a:r>
              <a:rPr lang="en-US" sz="1700" dirty="0"/>
              <a:t> </a:t>
            </a:r>
            <a:r>
              <a:rPr lang="en-US" sz="1700" dirty="0" err="1"/>
              <a:t>Pendidikan</a:t>
            </a:r>
            <a:r>
              <a:rPr lang="en-US" sz="1700" dirty="0"/>
              <a:t> </a:t>
            </a:r>
            <a:r>
              <a:rPr lang="en-US" sz="1700" dirty="0" err="1"/>
              <a:t>dan</a:t>
            </a:r>
            <a:r>
              <a:rPr lang="en-US" sz="1700" dirty="0"/>
              <a:t> </a:t>
            </a:r>
            <a:r>
              <a:rPr lang="en-US" sz="1700" dirty="0" err="1"/>
              <a:t>Kebudayaan</a:t>
            </a:r>
            <a:r>
              <a:rPr lang="en-US" sz="1700" dirty="0"/>
              <a:t>, BPJS, </a:t>
            </a:r>
            <a:r>
              <a:rPr lang="en-US" sz="1700" dirty="0" err="1"/>
              <a:t>Kementerian</a:t>
            </a:r>
            <a:r>
              <a:rPr lang="en-US" sz="1700" dirty="0"/>
              <a:t> </a:t>
            </a:r>
            <a:r>
              <a:rPr lang="en-US" sz="1700" dirty="0" err="1"/>
              <a:t>Keuangan</a:t>
            </a:r>
            <a:r>
              <a:rPr lang="en-US" sz="1700" dirty="0"/>
              <a:t>, OJK, Bank Indonesia, LIPI, Astra Digital.</a:t>
            </a:r>
          </a:p>
        </p:txBody>
      </p:sp>
    </p:spTree>
    <p:extLst>
      <p:ext uri="{BB962C8B-B14F-4D97-AF65-F5344CB8AC3E}">
        <p14:creationId xmlns:p14="http://schemas.microsoft.com/office/powerpoint/2010/main" val="408205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1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b="1" dirty="0">
                <a:solidFill>
                  <a:srgbClr val="002060"/>
                </a:solidFill>
              </a:rPr>
              <a:t>Validating the Model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/>
              <a:t>Model yang </a:t>
            </a:r>
            <a:r>
              <a:rPr lang="en-US" dirty="0" err="1"/>
              <a:t>dihasilkan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performan</a:t>
            </a:r>
            <a:r>
              <a:rPr lang="en-US" dirty="0"/>
              <a:t> yang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data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menyusun</a:t>
            </a:r>
            <a:r>
              <a:rPr lang="en-US" dirty="0"/>
              <a:t> model </a:t>
            </a:r>
            <a:r>
              <a:rPr lang="en-US" dirty="0" smtClean="0"/>
              <a:t>(trainings set, learning </a:t>
            </a:r>
            <a:r>
              <a:rPr lang="en-US" dirty="0"/>
              <a:t>set, in-sample),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juga</a:t>
            </a:r>
            <a:r>
              <a:rPr lang="en-US" dirty="0"/>
              <a:t> </a:t>
            </a:r>
            <a:r>
              <a:rPr lang="en-US" dirty="0" err="1"/>
              <a:t>mempunyai</a:t>
            </a:r>
            <a:r>
              <a:rPr lang="en-US" dirty="0"/>
              <a:t> </a:t>
            </a:r>
            <a:r>
              <a:rPr lang="en-US" dirty="0" err="1"/>
              <a:t>kemampuan</a:t>
            </a:r>
            <a:r>
              <a:rPr lang="en-US" dirty="0"/>
              <a:t> </a:t>
            </a:r>
            <a:r>
              <a:rPr lang="en-US" dirty="0" err="1"/>
              <a:t>prediktif</a:t>
            </a:r>
            <a:r>
              <a:rPr lang="en-US" dirty="0"/>
              <a:t> yang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gugus</a:t>
            </a:r>
            <a:r>
              <a:rPr lang="en-US" dirty="0"/>
              <a:t> data lain (testing set, out-sample)</a:t>
            </a:r>
          </a:p>
          <a:p>
            <a:pPr lvl="1"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/>
              <a:t>Scoring an alternate data </a:t>
            </a:r>
            <a:r>
              <a:rPr lang="en-US" dirty="0" smtClean="0"/>
              <a:t>set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05C44-D499-474C-9369-534BA58521E7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3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500369"/>
            <a:ext cx="7886700" cy="1325512"/>
          </a:xfrm>
        </p:spPr>
        <p:txBody>
          <a:bodyPr/>
          <a:lstStyle/>
          <a:p>
            <a:pPr algn="l"/>
            <a:r>
              <a:rPr lang="en-US" sz="3600" dirty="0">
                <a:solidFill>
                  <a:srgbClr val="002060"/>
                </a:solidFill>
                <a:latin typeface="Arial Narrow" pitchFamily="34" charset="0"/>
              </a:rPr>
              <a:t>Scoring an Alternate Data Set</a:t>
            </a:r>
          </a:p>
        </p:txBody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635" y="1951398"/>
            <a:ext cx="7886700" cy="348479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Models often deteriorate when scored on a data set that was not used in model </a:t>
            </a:r>
            <a:r>
              <a:rPr lang="en-US" sz="2400" dirty="0" smtClean="0"/>
              <a:t>development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065D6-F052-49A8-9E55-F08F8B478361}" type="slidenum">
              <a:rPr lang="id-ID" smtClean="0"/>
              <a:pPr/>
              <a:t>31</a:t>
            </a:fld>
            <a:endParaRPr lang="id-ID"/>
          </a:p>
        </p:txBody>
      </p:sp>
      <p:pic>
        <p:nvPicPr>
          <p:cNvPr id="12290" name="Picture 2" descr="Image result for training and testing 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143" y="2746039"/>
            <a:ext cx="6687321" cy="35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2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asil gambar untuk data scientist carto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221" t="6114" r="9633" b="19223"/>
          <a:stretch/>
        </p:blipFill>
        <p:spPr bwMode="auto">
          <a:xfrm flipH="1">
            <a:off x="3580290" y="2677200"/>
            <a:ext cx="1456495" cy="217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loud 3"/>
          <p:cNvSpPr/>
          <p:nvPr/>
        </p:nvSpPr>
        <p:spPr>
          <a:xfrm rot="8935708">
            <a:off x="2880927" y="1933806"/>
            <a:ext cx="2918657" cy="3189092"/>
          </a:xfrm>
          <a:prstGeom prst="cloud">
            <a:avLst/>
          </a:prstGeom>
          <a:noFill/>
          <a:ln w="76200">
            <a:solidFill>
              <a:schemeClr val="bg2"/>
            </a:solidFill>
          </a:ln>
          <a:effectLst>
            <a:glow rad="1663700">
              <a:schemeClr val="bg2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 5"/>
          <p:cNvSpPr/>
          <p:nvPr/>
        </p:nvSpPr>
        <p:spPr>
          <a:xfrm>
            <a:off x="5015634" y="2001680"/>
            <a:ext cx="2667578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07000"/>
              </a:lnSpc>
            </a:pP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Akuisisi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</a:t>
            </a:r>
            <a:endParaRPr lang="en-US" b="1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1">
              <a:lnSpc>
                <a:spcPct val="107000"/>
              </a:lnSpc>
            </a:pPr>
            <a:r>
              <a:rPr lang="en-US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Acquisition)</a:t>
            </a:r>
          </a:p>
        </p:txBody>
      </p:sp>
      <p:sp>
        <p:nvSpPr>
          <p:cNvPr id="7" name="Rectangle 6"/>
          <p:cNvSpPr/>
          <p:nvPr/>
        </p:nvSpPr>
        <p:spPr>
          <a:xfrm>
            <a:off x="5692212" y="3408692"/>
            <a:ext cx="2345364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07000"/>
              </a:lnSpc>
            </a:pP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Pengelolaan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(Data Management)</a:t>
            </a:r>
          </a:p>
        </p:txBody>
      </p:sp>
      <p:sp>
        <p:nvSpPr>
          <p:cNvPr id="8" name="Rectangle 7"/>
          <p:cNvSpPr/>
          <p:nvPr/>
        </p:nvSpPr>
        <p:spPr>
          <a:xfrm>
            <a:off x="5357895" y="5079105"/>
            <a:ext cx="2458510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07000"/>
              </a:lnSpc>
            </a:pP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Eksplorasi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1">
              <a:lnSpc>
                <a:spcPct val="107000"/>
              </a:lnSpc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(Data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Exploratory)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254396" y="4428767"/>
            <a:ext cx="3879395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>
              <a:lnSpc>
                <a:spcPct val="107000"/>
              </a:lnSpc>
            </a:pP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Komunikasi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Visualisasi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(Communication and Visualization)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10896" y="2959895"/>
            <a:ext cx="3267875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>
              <a:lnSpc>
                <a:spcPct val="107000"/>
              </a:lnSpc>
              <a:spcAft>
                <a:spcPts val="600"/>
              </a:spcAft>
            </a:pP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Kontekstualisasi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Hasil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Analitik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(Analytic Contextualizing)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590352" y="1950486"/>
            <a:ext cx="609462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#1</a:t>
            </a:r>
            <a:endParaRPr lang="en-US" sz="3300" dirty="0"/>
          </a:p>
        </p:txBody>
      </p:sp>
      <p:sp>
        <p:nvSpPr>
          <p:cNvPr id="15" name="Rectangle 14"/>
          <p:cNvSpPr/>
          <p:nvPr/>
        </p:nvSpPr>
        <p:spPr>
          <a:xfrm>
            <a:off x="5632047" y="2959895"/>
            <a:ext cx="609462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#2</a:t>
            </a:r>
            <a:endParaRPr lang="en-US" sz="3300" dirty="0"/>
          </a:p>
        </p:txBody>
      </p:sp>
      <p:sp>
        <p:nvSpPr>
          <p:cNvPr id="18" name="Rectangle 17"/>
          <p:cNvSpPr/>
          <p:nvPr/>
        </p:nvSpPr>
        <p:spPr>
          <a:xfrm>
            <a:off x="3206000" y="5163125"/>
            <a:ext cx="609462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#4</a:t>
            </a:r>
            <a:endParaRPr lang="en-US" sz="3300" dirty="0"/>
          </a:p>
        </p:txBody>
      </p:sp>
      <p:sp>
        <p:nvSpPr>
          <p:cNvPr id="24" name="Rectangle 23"/>
          <p:cNvSpPr/>
          <p:nvPr/>
        </p:nvSpPr>
        <p:spPr>
          <a:xfrm>
            <a:off x="2537631" y="2504107"/>
            <a:ext cx="609462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#6</a:t>
            </a:r>
            <a:endParaRPr lang="en-US" sz="3300" dirty="0"/>
          </a:p>
        </p:txBody>
      </p:sp>
      <p:sp>
        <p:nvSpPr>
          <p:cNvPr id="17" name="Arc 16"/>
          <p:cNvSpPr/>
          <p:nvPr/>
        </p:nvSpPr>
        <p:spPr>
          <a:xfrm>
            <a:off x="5410971" y="2641499"/>
            <a:ext cx="337592" cy="616383"/>
          </a:xfrm>
          <a:prstGeom prst="arc">
            <a:avLst>
              <a:gd name="adj1" fmla="val 16662922"/>
              <a:gd name="adj2" fmla="val 0"/>
            </a:avLst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Arc 25"/>
          <p:cNvSpPr/>
          <p:nvPr/>
        </p:nvSpPr>
        <p:spPr>
          <a:xfrm rot="2640927">
            <a:off x="5072342" y="3849651"/>
            <a:ext cx="755420" cy="1128230"/>
          </a:xfrm>
          <a:prstGeom prst="arc">
            <a:avLst>
              <a:gd name="adj1" fmla="val 16662922"/>
              <a:gd name="adj2" fmla="val 0"/>
            </a:avLst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Arc 26"/>
          <p:cNvSpPr/>
          <p:nvPr/>
        </p:nvSpPr>
        <p:spPr>
          <a:xfrm rot="5400000">
            <a:off x="3885672" y="4287597"/>
            <a:ext cx="755420" cy="2016940"/>
          </a:xfrm>
          <a:prstGeom prst="arc">
            <a:avLst>
              <a:gd name="adj1" fmla="val 16662922"/>
              <a:gd name="adj2" fmla="val 0"/>
            </a:avLst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Arc 28"/>
          <p:cNvSpPr/>
          <p:nvPr/>
        </p:nvSpPr>
        <p:spPr>
          <a:xfrm rot="11359126">
            <a:off x="3153410" y="4705847"/>
            <a:ext cx="337592" cy="616383"/>
          </a:xfrm>
          <a:prstGeom prst="arc">
            <a:avLst>
              <a:gd name="adj1" fmla="val 16662922"/>
              <a:gd name="adj2" fmla="val 0"/>
            </a:avLst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Arc 29"/>
          <p:cNvSpPr/>
          <p:nvPr/>
        </p:nvSpPr>
        <p:spPr>
          <a:xfrm rot="11792648">
            <a:off x="2675527" y="3053365"/>
            <a:ext cx="755420" cy="1128230"/>
          </a:xfrm>
          <a:prstGeom prst="arc">
            <a:avLst>
              <a:gd name="adj1" fmla="val 16662922"/>
              <a:gd name="adj2" fmla="val 0"/>
            </a:avLst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Arc 30"/>
          <p:cNvSpPr/>
          <p:nvPr/>
        </p:nvSpPr>
        <p:spPr>
          <a:xfrm rot="15600994">
            <a:off x="4151531" y="1148402"/>
            <a:ext cx="755420" cy="2692969"/>
          </a:xfrm>
          <a:prstGeom prst="arc">
            <a:avLst>
              <a:gd name="adj1" fmla="val 16331672"/>
              <a:gd name="adj2" fmla="val 0"/>
            </a:avLst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1708813" y="5510889"/>
            <a:ext cx="2472133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>
              <a:lnSpc>
                <a:spcPct val="107000"/>
              </a:lnSpc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Pemodelan </a:t>
            </a: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Prediktif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(Predictive Modeling)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465806" y="3999920"/>
            <a:ext cx="609462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#5</a:t>
            </a:r>
            <a:endParaRPr lang="en-US" sz="3300" dirty="0"/>
          </a:p>
        </p:txBody>
      </p:sp>
      <p:sp>
        <p:nvSpPr>
          <p:cNvPr id="16" name="Rectangle 15"/>
          <p:cNvSpPr/>
          <p:nvPr/>
        </p:nvSpPr>
        <p:spPr>
          <a:xfrm>
            <a:off x="5311357" y="4682581"/>
            <a:ext cx="609462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#3</a:t>
            </a:r>
            <a:endParaRPr lang="en-US" sz="33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Kompetensi</a:t>
            </a:r>
            <a:r>
              <a:rPr lang="en-US" sz="3600" dirty="0"/>
              <a:t> </a:t>
            </a:r>
            <a:r>
              <a:rPr lang="en-US" sz="3600" dirty="0" err="1"/>
              <a:t>Terkait</a:t>
            </a:r>
            <a:r>
              <a:rPr lang="en-US" sz="3600" dirty="0"/>
              <a:t> Data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8671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Terima</a:t>
            </a:r>
            <a:r>
              <a:rPr lang="en-US" dirty="0" smtClean="0"/>
              <a:t> </a:t>
            </a:r>
            <a:r>
              <a:rPr lang="en-US" dirty="0" err="1" smtClean="0"/>
              <a:t>kasih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err="1" smtClean="0"/>
              <a:t>kontak</a:t>
            </a:r>
            <a:r>
              <a:rPr lang="en-US" dirty="0" smtClean="0"/>
              <a:t> </a:t>
            </a:r>
            <a:r>
              <a:rPr lang="en-US" dirty="0" err="1" smtClean="0"/>
              <a:t>saya</a:t>
            </a:r>
            <a:r>
              <a:rPr lang="en-US" dirty="0" smtClean="0"/>
              <a:t>:</a:t>
            </a:r>
          </a:p>
          <a:p>
            <a:r>
              <a:rPr lang="en-US" sz="3400" b="1" dirty="0" smtClean="0">
                <a:solidFill>
                  <a:schemeClr val="accent6">
                    <a:lumMod val="50000"/>
                  </a:schemeClr>
                </a:solidFill>
              </a:rPr>
              <a:t>Bagus Sartono</a:t>
            </a:r>
          </a:p>
          <a:p>
            <a:r>
              <a:rPr lang="en-US" dirty="0" smtClean="0"/>
              <a:t>email: </a:t>
            </a:r>
            <a:r>
              <a:rPr lang="en-US" dirty="0" smtClean="0">
                <a:hlinkClick r:id="rId2"/>
              </a:rPr>
              <a:t>bagusco@gmail.com</a:t>
            </a:r>
            <a:r>
              <a:rPr lang="en-US" dirty="0" smtClean="0"/>
              <a:t>, </a:t>
            </a:r>
            <a:r>
              <a:rPr lang="en-US" dirty="0" smtClean="0">
                <a:hlinkClick r:id="rId3"/>
              </a:rPr>
              <a:t>bagusco@apps.ipb.ac.id</a:t>
            </a:r>
            <a:endParaRPr lang="en-US" dirty="0" smtClean="0"/>
          </a:p>
          <a:p>
            <a:r>
              <a:rPr lang="en-US" dirty="0" smtClean="0"/>
              <a:t>WA: 0852-1523-1823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15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65620" y="4013669"/>
            <a:ext cx="7644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slide </a:t>
            </a:r>
            <a:r>
              <a:rPr lang="en-US" sz="2400" dirty="0" err="1" smtClean="0"/>
              <a:t>kuliah</a:t>
            </a:r>
            <a:r>
              <a:rPr lang="en-US" sz="2400" dirty="0" smtClean="0"/>
              <a:t> </a:t>
            </a:r>
            <a:r>
              <a:rPr lang="en-US" sz="2400" dirty="0" err="1" smtClean="0"/>
              <a:t>ini</a:t>
            </a:r>
            <a:r>
              <a:rPr lang="en-US" sz="2400" dirty="0" smtClean="0"/>
              <a:t> </a:t>
            </a:r>
            <a:r>
              <a:rPr lang="en-US" sz="2400" dirty="0" err="1" smtClean="0"/>
              <a:t>tersedia</a:t>
            </a:r>
            <a:r>
              <a:rPr lang="en-US" sz="2400" dirty="0" smtClean="0"/>
              <a:t> di </a:t>
            </a:r>
            <a:r>
              <a:rPr lang="en-US" sz="2400" dirty="0" smtClean="0">
                <a:hlinkClick r:id="rId2"/>
              </a:rPr>
              <a:t>http://github.com/bagusco/UNP</a:t>
            </a:r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2454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8739" y="4571857"/>
            <a:ext cx="3082227" cy="994172"/>
          </a:xfrm>
        </p:spPr>
        <p:txBody>
          <a:bodyPr>
            <a:noAutofit/>
          </a:bodyPr>
          <a:lstStyle/>
          <a:p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aktifitas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lain: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1800" dirty="0" err="1"/>
              <a:t>Penulis</a:t>
            </a:r>
            <a:r>
              <a:rPr lang="en-US" sz="1800" dirty="0"/>
              <a:t> </a:t>
            </a:r>
            <a:r>
              <a:rPr lang="en-US" sz="1800" dirty="0" err="1"/>
              <a:t>rubrik</a:t>
            </a:r>
            <a:r>
              <a:rPr lang="en-US" sz="1800" dirty="0"/>
              <a:t> Business Analytics di </a:t>
            </a:r>
            <a:r>
              <a:rPr lang="en-US" sz="1800" dirty="0" err="1"/>
              <a:t>Majalah</a:t>
            </a:r>
            <a:r>
              <a:rPr lang="en-US" sz="1800" dirty="0"/>
              <a:t> </a:t>
            </a:r>
            <a:r>
              <a:rPr lang="en-US" sz="1800" dirty="0" err="1"/>
              <a:t>InfoKomputer</a:t>
            </a:r>
            <a:endParaRPr lang="en-US" sz="1800" dirty="0"/>
          </a:p>
        </p:txBody>
      </p:sp>
      <p:pic>
        <p:nvPicPr>
          <p:cNvPr id="4" name="Picture 2" descr="Image may contain: tex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25887">
            <a:off x="676618" y="1840834"/>
            <a:ext cx="2571749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may contain: 1 person, standing and sho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10274">
            <a:off x="1276465" y="1409897"/>
            <a:ext cx="2503885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No photo description available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722" y="1236953"/>
            <a:ext cx="2557463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No photo description available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17863">
            <a:off x="2790746" y="1372553"/>
            <a:ext cx="2471738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may contain: 1 pers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57763">
            <a:off x="3697244" y="1919942"/>
            <a:ext cx="2571750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687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2154" indent="0">
              <a:buNone/>
            </a:pPr>
            <a:r>
              <a:rPr lang="en-US" b="1" dirty="0"/>
              <a:t>Analytics</a:t>
            </a:r>
            <a:r>
              <a:rPr lang="en-US" dirty="0"/>
              <a:t> is the use of:</a:t>
            </a:r>
          </a:p>
          <a:p>
            <a:pPr marL="82154" indent="0">
              <a:buNone/>
            </a:pPr>
            <a:r>
              <a:rPr lang="en-US" dirty="0"/>
              <a:t>	data, </a:t>
            </a:r>
          </a:p>
          <a:p>
            <a:pPr marL="82154" indent="0">
              <a:buNone/>
            </a:pPr>
            <a:r>
              <a:rPr lang="en-US" dirty="0"/>
              <a:t>	information technology, </a:t>
            </a:r>
          </a:p>
          <a:p>
            <a:pPr marL="82154" indent="0">
              <a:buNone/>
            </a:pPr>
            <a:r>
              <a:rPr lang="en-US" dirty="0"/>
              <a:t>	statistical analysis, </a:t>
            </a:r>
          </a:p>
          <a:p>
            <a:pPr marL="82154" indent="0">
              <a:buNone/>
            </a:pPr>
            <a:r>
              <a:rPr lang="en-US" dirty="0"/>
              <a:t>	quantitative methods, and </a:t>
            </a:r>
          </a:p>
          <a:p>
            <a:pPr marL="82154" indent="0">
              <a:buNone/>
            </a:pPr>
            <a:r>
              <a:rPr lang="en-US" dirty="0"/>
              <a:t>	mathematical or computer-based models </a:t>
            </a:r>
          </a:p>
          <a:p>
            <a:pPr marL="82154" indent="0">
              <a:buNone/>
            </a:pPr>
            <a:r>
              <a:rPr lang="en-US" dirty="0"/>
              <a:t>to help managers gain improved insight about their business operations and </a:t>
            </a:r>
            <a:r>
              <a:rPr lang="en-US" dirty="0" smtClean="0"/>
              <a:t>make </a:t>
            </a:r>
            <a:r>
              <a:rPr lang="en-US" dirty="0"/>
              <a:t>better, fact-based decisions</a:t>
            </a:r>
            <a:r>
              <a:rPr lang="en-US" dirty="0" smtClean="0"/>
              <a:t>.</a:t>
            </a:r>
          </a:p>
          <a:p>
            <a:pPr marL="82154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1762" y="568134"/>
            <a:ext cx="7886700" cy="699089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sz="3600" dirty="0"/>
              <a:t>What is Data Analytics?</a:t>
            </a:r>
          </a:p>
        </p:txBody>
      </p:sp>
      <p:sp>
        <p:nvSpPr>
          <p:cNvPr id="30724" name="Slide Number Placeholder 8"/>
          <p:cNvSpPr>
            <a:spLocks noGrp="1"/>
          </p:cNvSpPr>
          <p:nvPr>
            <p:ph type="sldNum" sz="quarter" idx="4294967295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1-</a:t>
            </a:r>
            <a:fld id="{65CBDD9B-04C7-4A3D-9EE2-5674522A911F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13314" name="Picture 2" descr="Image result for data analytic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10" r="30508"/>
          <a:stretch/>
        </p:blipFill>
        <p:spPr bwMode="auto">
          <a:xfrm>
            <a:off x="5486400" y="568134"/>
            <a:ext cx="3472374" cy="301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717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67912" y="1843913"/>
            <a:ext cx="4965192" cy="4351338"/>
          </a:xfrm>
        </p:spPr>
        <p:txBody>
          <a:bodyPr>
            <a:normAutofit/>
          </a:bodyPr>
          <a:lstStyle/>
          <a:p>
            <a:pPr marL="274320" indent="-192024">
              <a:buFont typeface="Wingdings 3"/>
              <a:buChar char=""/>
              <a:defRPr/>
            </a:pPr>
            <a:r>
              <a:rPr lang="en-US" sz="2400" dirty="0" smtClean="0">
                <a:ea typeface="+mn-ea"/>
                <a:cs typeface="+mn-cs"/>
              </a:rPr>
              <a:t>There is a strong relationship of DA with:</a:t>
            </a:r>
          </a:p>
          <a:p>
            <a:pPr marL="82296" indent="0">
              <a:buNone/>
              <a:defRPr/>
            </a:pPr>
            <a:r>
              <a:rPr lang="en-US" sz="2400" dirty="0" smtClean="0">
                <a:ea typeface="+mn-ea"/>
                <a:cs typeface="+mn-cs"/>
              </a:rPr>
              <a:t>	- profitability of businesses</a:t>
            </a:r>
          </a:p>
          <a:p>
            <a:pPr marL="82296" indent="0">
              <a:buNone/>
              <a:defRPr/>
            </a:pPr>
            <a:r>
              <a:rPr lang="en-US" sz="2400" dirty="0">
                <a:ea typeface="+mn-ea"/>
                <a:cs typeface="+mn-cs"/>
              </a:rPr>
              <a:t>	</a:t>
            </a:r>
            <a:r>
              <a:rPr lang="en-US" sz="2400" dirty="0" smtClean="0">
                <a:ea typeface="+mn-ea"/>
                <a:cs typeface="+mn-cs"/>
              </a:rPr>
              <a:t>- revenue of businesses</a:t>
            </a:r>
          </a:p>
          <a:p>
            <a:pPr marL="82296" indent="0">
              <a:buNone/>
              <a:defRPr/>
            </a:pPr>
            <a:r>
              <a:rPr lang="en-US" sz="2400" dirty="0">
                <a:ea typeface="+mn-ea"/>
                <a:cs typeface="+mn-cs"/>
              </a:rPr>
              <a:t>	</a:t>
            </a:r>
            <a:r>
              <a:rPr lang="en-US" sz="2400" dirty="0" smtClean="0">
                <a:ea typeface="+mn-ea"/>
                <a:cs typeface="+mn-cs"/>
              </a:rPr>
              <a:t>- shareholder return</a:t>
            </a:r>
          </a:p>
          <a:p>
            <a:pPr marL="274320" indent="-192024">
              <a:buFont typeface="Wingdings 3"/>
              <a:buChar char=""/>
              <a:defRPr/>
            </a:pPr>
            <a:r>
              <a:rPr lang="en-US" sz="2400" dirty="0"/>
              <a:t>D</a:t>
            </a:r>
            <a:r>
              <a:rPr lang="en-US" sz="2400" dirty="0" smtClean="0"/>
              <a:t>A enhances understanding of data</a:t>
            </a:r>
          </a:p>
          <a:p>
            <a:pPr marL="274320" indent="-192024">
              <a:buFont typeface="Wingdings 3"/>
              <a:buChar char=""/>
              <a:defRPr/>
            </a:pPr>
            <a:r>
              <a:rPr lang="en-US" sz="2400" dirty="0"/>
              <a:t>D</a:t>
            </a:r>
            <a:r>
              <a:rPr lang="en-US" sz="2400" dirty="0" smtClean="0"/>
              <a:t>A is vital for businesses to remain competitive</a:t>
            </a:r>
          </a:p>
          <a:p>
            <a:pPr marL="274320" indent="-192024">
              <a:buFont typeface="Wingdings 3"/>
              <a:buChar char=""/>
              <a:defRPr/>
            </a:pPr>
            <a:r>
              <a:rPr lang="en-US" sz="2400" dirty="0"/>
              <a:t>D</a:t>
            </a:r>
            <a:r>
              <a:rPr lang="en-US" sz="2400" dirty="0" smtClean="0"/>
              <a:t>A enables creation of informative reports</a:t>
            </a:r>
          </a:p>
          <a:p>
            <a:pPr marL="82296" indent="0">
              <a:buNone/>
              <a:defRPr/>
            </a:pPr>
            <a:endParaRPr lang="en-US" sz="2400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Importance of Data Analytics</a:t>
            </a:r>
            <a:endParaRPr lang="en-US" dirty="0"/>
          </a:p>
        </p:txBody>
      </p:sp>
      <p:sp>
        <p:nvSpPr>
          <p:cNvPr id="32772" name="Slide Number Placeholder 8"/>
          <p:cNvSpPr>
            <a:spLocks noGrp="1"/>
          </p:cNvSpPr>
          <p:nvPr>
            <p:ph type="sldNum" sz="quarter" idx="4294967295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1-</a:t>
            </a:r>
            <a:fld id="{8AFBD827-F054-45EE-A042-21F777F8487A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14338" name="Picture 2" descr="Image result for data analytic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57" t="12307" r="4604" b="10928"/>
          <a:stretch/>
        </p:blipFill>
        <p:spPr bwMode="auto">
          <a:xfrm>
            <a:off x="493776" y="2377439"/>
            <a:ext cx="3276261" cy="309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77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8650" y="4197096"/>
            <a:ext cx="3742182" cy="1979866"/>
          </a:xfrm>
        </p:spPr>
        <p:txBody>
          <a:bodyPr>
            <a:normAutofit fontScale="85000" lnSpcReduction="10000"/>
          </a:bodyPr>
          <a:lstStyle/>
          <a:p>
            <a:pPr marL="274320" indent="-192024"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Management of customer relationships</a:t>
            </a:r>
          </a:p>
          <a:p>
            <a:pPr marL="274320" indent="-192024"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Financial and marketing activities</a:t>
            </a:r>
          </a:p>
          <a:p>
            <a:pPr marL="274320" indent="-192024"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Supply chain management</a:t>
            </a:r>
          </a:p>
          <a:p>
            <a:pPr marL="82296" indent="0">
              <a:buNone/>
              <a:defRPr/>
            </a:pPr>
            <a:endParaRPr lang="en-US" dirty="0" smtClean="0">
              <a:ea typeface="+mn-ea"/>
              <a:cs typeface="+mn-cs"/>
            </a:endParaRPr>
          </a:p>
          <a:p>
            <a:pPr marL="274320" indent="-192024"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Data Analytics Application in Busines</a:t>
            </a:r>
            <a:r>
              <a:rPr lang="en-US" dirty="0"/>
              <a:t>s</a:t>
            </a:r>
          </a:p>
        </p:txBody>
      </p:sp>
      <p:sp>
        <p:nvSpPr>
          <p:cNvPr id="31748" name="Slide Number Placeholder 8"/>
          <p:cNvSpPr>
            <a:spLocks noGrp="1"/>
          </p:cNvSpPr>
          <p:nvPr>
            <p:ph type="sldNum" sz="quarter" idx="4294967295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ＭＳ Ｐゴシック" pitchFamily="-72" charset="-128"/>
                <a:cs typeface="ＭＳ Ｐゴシック" pitchFamily="-72" charset="-128"/>
              </a:rPr>
              <a:t>1-</a:t>
            </a:r>
            <a:fld id="{FD697E7A-8CB1-44A0-8BE8-262E85672F6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  <p:pic>
        <p:nvPicPr>
          <p:cNvPr id="15362" name="Picture 2" descr="Image result for business analytic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21" b="15340"/>
          <a:stretch/>
        </p:blipFill>
        <p:spPr bwMode="auto">
          <a:xfrm>
            <a:off x="450342" y="1762475"/>
            <a:ext cx="8243316" cy="223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1"/>
          <p:cNvSpPr txBox="1">
            <a:spLocks/>
          </p:cNvSpPr>
          <p:nvPr/>
        </p:nvSpPr>
        <p:spPr>
          <a:xfrm>
            <a:off x="4791456" y="4197096"/>
            <a:ext cx="3902202" cy="1979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92024">
              <a:buFont typeface="Wingdings 3"/>
              <a:buChar char=""/>
              <a:defRPr/>
            </a:pPr>
            <a:r>
              <a:rPr lang="en-US" sz="2400" dirty="0" smtClean="0"/>
              <a:t>Human resource planning</a:t>
            </a:r>
          </a:p>
          <a:p>
            <a:pPr marL="274320" indent="-192024">
              <a:buFont typeface="Wingdings 3"/>
              <a:buChar char=""/>
              <a:defRPr/>
            </a:pPr>
            <a:r>
              <a:rPr lang="en-US" sz="2400" dirty="0" smtClean="0"/>
              <a:t>Pricing decisions</a:t>
            </a:r>
          </a:p>
          <a:p>
            <a:pPr marL="274320" indent="-192024">
              <a:buFont typeface="Wingdings 3"/>
              <a:buChar char=""/>
              <a:defRPr/>
            </a:pPr>
            <a:r>
              <a:rPr lang="en-US" sz="2400" dirty="0" smtClean="0"/>
              <a:t>Sport team game strategies</a:t>
            </a:r>
          </a:p>
          <a:p>
            <a:pPr marL="82296" indent="0">
              <a:buFont typeface="Arial" panose="020B0604020202020204" pitchFamily="34" charset="0"/>
              <a:buNone/>
              <a:defRPr/>
            </a:pPr>
            <a:endParaRPr lang="en-US" sz="2400" dirty="0" smtClean="0"/>
          </a:p>
          <a:p>
            <a:pPr marL="274320" indent="-192024">
              <a:buFont typeface="Wingdings 3"/>
              <a:buChar char=""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8420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Scope of Data Analytics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208" y="1960400"/>
            <a:ext cx="5815584" cy="391919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12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6626" y="5142854"/>
            <a:ext cx="11689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(Looking back</a:t>
            </a:r>
          </a:p>
          <a:p>
            <a:r>
              <a:rPr lang="en-US" sz="1050" dirty="0"/>
              <a:t>What happened?)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66290" y="5142854"/>
            <a:ext cx="124906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(Looking forward</a:t>
            </a:r>
          </a:p>
          <a:p>
            <a:r>
              <a:rPr lang="en-US" sz="1050" dirty="0"/>
              <a:t>What will happen?)</a:t>
            </a:r>
          </a:p>
        </p:txBody>
      </p:sp>
    </p:spTree>
    <p:extLst>
      <p:ext uri="{BB962C8B-B14F-4D97-AF65-F5344CB8AC3E}">
        <p14:creationId xmlns:p14="http://schemas.microsoft.com/office/powerpoint/2010/main" val="314496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17060</TotalTime>
  <Words>1372</Words>
  <Application>Microsoft Office PowerPoint</Application>
  <PresentationFormat>On-screen Show (4:3)</PresentationFormat>
  <Paragraphs>263</Paragraphs>
  <Slides>33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7" baseType="lpstr">
      <vt:lpstr>ＭＳ Ｐゴシック</vt:lpstr>
      <vt:lpstr>Arial</vt:lpstr>
      <vt:lpstr>Arial</vt:lpstr>
      <vt:lpstr>Arial Narrow</vt:lpstr>
      <vt:lpstr>Calibri</vt:lpstr>
      <vt:lpstr>Calibri Light</vt:lpstr>
      <vt:lpstr>Segoe Print</vt:lpstr>
      <vt:lpstr>Times New Roman</vt:lpstr>
      <vt:lpstr>Trebuchet MS</vt:lpstr>
      <vt:lpstr>Verdana</vt:lpstr>
      <vt:lpstr>Wingdings</vt:lpstr>
      <vt:lpstr>Wingdings 3</vt:lpstr>
      <vt:lpstr>Office Theme</vt:lpstr>
      <vt:lpstr>Equation</vt:lpstr>
      <vt:lpstr>Business Analytics  analitika untuk meningkatkan kinerja organisasi dan bisnis </vt:lpstr>
      <vt:lpstr>siapa saya</vt:lpstr>
      <vt:lpstr>siapa saya</vt:lpstr>
      <vt:lpstr>PowerPoint Presentation</vt:lpstr>
      <vt:lpstr>aktifitas lain: Penulis rubrik Business Analytics di Majalah InfoKomputer</vt:lpstr>
      <vt:lpstr>What is Data Analytics?</vt:lpstr>
      <vt:lpstr>Importance of Data Analytics</vt:lpstr>
      <vt:lpstr>Data Analytics Application in Business</vt:lpstr>
      <vt:lpstr>Scope of Data Analytics</vt:lpstr>
      <vt:lpstr>Scope of Data Analytics an illustration in retail industry</vt:lpstr>
      <vt:lpstr>data-insight-action loop</vt:lpstr>
      <vt:lpstr>Analytics Lifecycle</vt:lpstr>
      <vt:lpstr>Machine Learning</vt:lpstr>
      <vt:lpstr>Market Basket Analysis</vt:lpstr>
      <vt:lpstr>Clustering - Segmentation</vt:lpstr>
      <vt:lpstr>Customer Life Time Value</vt:lpstr>
      <vt:lpstr>Teknik-Teknik Supervised Learning untuk Pemodelan Prediktif</vt:lpstr>
      <vt:lpstr>K-Means</vt:lpstr>
      <vt:lpstr>Regresi Logistik</vt:lpstr>
      <vt:lpstr>Classification Tree / Decision Tree</vt:lpstr>
      <vt:lpstr>Tree vs Forest</vt:lpstr>
      <vt:lpstr>Types of Analytics in Banking</vt:lpstr>
      <vt:lpstr>Credit Scoring  Loan Approval</vt:lpstr>
      <vt:lpstr>Fraud Detection</vt:lpstr>
      <vt:lpstr>Customer Relationship Management</vt:lpstr>
      <vt:lpstr>Product/Service Campaign</vt:lpstr>
      <vt:lpstr>Stress Testing</vt:lpstr>
      <vt:lpstr>Accuracy / Correct Classification Rate</vt:lpstr>
      <vt:lpstr>Sensitivity vs Precision</vt:lpstr>
      <vt:lpstr>Validating the Model</vt:lpstr>
      <vt:lpstr>Scoring an Alternate Data Set</vt:lpstr>
      <vt:lpstr>Kompetensi Terkait Data</vt:lpstr>
      <vt:lpstr>Terima kasih</vt:lpstr>
    </vt:vector>
  </TitlesOfParts>
  <Company>STAT-IPB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Pengantar  Pemodelan Prediktif</dc:title>
  <dc:creator>Bagus Sartono</dc:creator>
  <cp:lastModifiedBy>bagusco bagusco</cp:lastModifiedBy>
  <cp:revision>56</cp:revision>
  <dcterms:created xsi:type="dcterms:W3CDTF">2018-10-13T07:34:47Z</dcterms:created>
  <dcterms:modified xsi:type="dcterms:W3CDTF">2019-10-07T22:52:29Z</dcterms:modified>
</cp:coreProperties>
</file>